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58" r:id="rId5"/>
    <p:sldId id="259" r:id="rId6"/>
    <p:sldId id="260" r:id="rId7"/>
    <p:sldId id="261" r:id="rId8"/>
    <p:sldId id="262" r:id="rId9"/>
    <p:sldId id="263" r:id="rId10"/>
    <p:sldId id="264" r:id="rId11"/>
    <p:sldId id="265" r:id="rId12"/>
    <p:sldId id="267" r:id="rId13"/>
    <p:sldId id="268" r:id="rId14"/>
    <p:sldId id="269" r:id="rId15"/>
    <p:sldId id="273" r:id="rId16"/>
    <p:sldId id="274" r:id="rId17"/>
    <p:sldId id="275" r:id="rId18"/>
    <p:sldId id="276" r:id="rId19"/>
    <p:sldId id="277" r:id="rId20"/>
    <p:sldId id="278" r:id="rId21"/>
    <p:sldId id="279" r:id="rId22"/>
    <p:sldId id="280" r:id="rId23"/>
    <p:sldId id="281" r:id="rId24"/>
    <p:sldId id="270" r:id="rId25"/>
    <p:sldId id="271" r:id="rId26"/>
    <p:sldId id="272" r:id="rId27"/>
    <p:sldId id="282" r:id="rId28"/>
    <p:sldId id="284" r:id="rId29"/>
    <p:sldId id="285" r:id="rId30"/>
    <p:sldId id="286" r:id="rId31"/>
    <p:sldId id="287" r:id="rId32"/>
    <p:sldId id="288" r:id="rId33"/>
    <p:sldId id="283"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0C084-C0A3-4507-B584-F5E7D8D8B6E7}" v="65" dt="2022-06-27T21:19:29.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113" d="100"/>
          <a:sy n="113"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F6C98E-5BCC-443A-8DC9-04F8403064CC}"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GB"/>
        </a:p>
      </dgm:t>
    </dgm:pt>
    <dgm:pt modelId="{734B0A5D-305F-4309-B4EE-9787D0F8608E}">
      <dgm:prSet phldrT="[Text]"/>
      <dgm:spPr/>
      <dgm:t>
        <a:bodyPr/>
        <a:lstStyle/>
        <a:p>
          <a:r>
            <a:rPr lang="en-US" b="1" dirty="0">
              <a:solidFill>
                <a:schemeClr val="tx1"/>
              </a:solidFill>
            </a:rPr>
            <a:t>PMF</a:t>
          </a:r>
          <a:endParaRPr lang="en-GB" b="1" dirty="0">
            <a:solidFill>
              <a:schemeClr val="tx1"/>
            </a:solidFill>
          </a:endParaRPr>
        </a:p>
      </dgm:t>
    </dgm:pt>
    <dgm:pt modelId="{74445B68-14BA-4F6E-B287-3F1C821233CC}" type="parTrans" cxnId="{505659EB-77DB-4CC8-8BD1-9AF79709181E}">
      <dgm:prSet/>
      <dgm:spPr/>
      <dgm:t>
        <a:bodyPr/>
        <a:lstStyle/>
        <a:p>
          <a:endParaRPr lang="en-GB">
            <a:solidFill>
              <a:schemeClr val="tx1"/>
            </a:solidFill>
          </a:endParaRPr>
        </a:p>
      </dgm:t>
    </dgm:pt>
    <dgm:pt modelId="{92B5A569-2E68-4A66-8055-23F10325231F}" type="sibTrans" cxnId="{505659EB-77DB-4CC8-8BD1-9AF79709181E}">
      <dgm:prSet/>
      <dgm:spPr/>
      <dgm:t>
        <a:bodyPr/>
        <a:lstStyle/>
        <a:p>
          <a:endParaRPr lang="en-GB">
            <a:solidFill>
              <a:schemeClr val="tx1"/>
            </a:solidFill>
          </a:endParaRPr>
        </a:p>
      </dgm:t>
    </dgm:pt>
    <dgm:pt modelId="{A34D930F-D0F1-4B55-BEA1-C1C42DBC7237}">
      <dgm:prSet phldrT="[Text]"/>
      <dgm:spPr/>
      <dgm:t>
        <a:bodyPr/>
        <a:lstStyle/>
        <a:p>
          <a:r>
            <a:rPr lang="en-US" dirty="0">
              <a:solidFill>
                <a:schemeClr val="tx1"/>
              </a:solidFill>
            </a:rPr>
            <a:t>Probability Mass Function</a:t>
          </a:r>
          <a:endParaRPr lang="en-GB" dirty="0">
            <a:solidFill>
              <a:schemeClr val="tx1"/>
            </a:solidFill>
          </a:endParaRPr>
        </a:p>
      </dgm:t>
    </dgm:pt>
    <dgm:pt modelId="{A4E844D0-F645-4CF8-A925-4685A76BB7DC}" type="parTrans" cxnId="{3297F3A3-8555-48AA-9A85-A237DA41AF37}">
      <dgm:prSet/>
      <dgm:spPr/>
      <dgm:t>
        <a:bodyPr/>
        <a:lstStyle/>
        <a:p>
          <a:endParaRPr lang="en-GB">
            <a:solidFill>
              <a:schemeClr val="tx1"/>
            </a:solidFill>
          </a:endParaRPr>
        </a:p>
      </dgm:t>
    </dgm:pt>
    <dgm:pt modelId="{66E7C347-0CE9-4484-80AA-9B6E57595465}" type="sibTrans" cxnId="{3297F3A3-8555-48AA-9A85-A237DA41AF37}">
      <dgm:prSet/>
      <dgm:spPr/>
      <dgm:t>
        <a:bodyPr/>
        <a:lstStyle/>
        <a:p>
          <a:endParaRPr lang="en-GB">
            <a:solidFill>
              <a:schemeClr val="tx1"/>
            </a:solidFill>
          </a:endParaRPr>
        </a:p>
      </dgm:t>
    </dgm:pt>
    <dgm:pt modelId="{CAC797F0-93DC-44D5-85B0-C72E1B4785F3}">
      <dgm:prSet phldrT="[Text]"/>
      <dgm:spPr/>
      <dgm:t>
        <a:bodyPr/>
        <a:lstStyle/>
        <a:p>
          <a:endParaRPr lang="en-GB" dirty="0">
            <a:solidFill>
              <a:schemeClr val="tx1"/>
            </a:solidFill>
          </a:endParaRPr>
        </a:p>
      </dgm:t>
    </dgm:pt>
    <dgm:pt modelId="{4DF5EFEE-F520-455A-9D0F-BA98DF9D7062}" type="parTrans" cxnId="{FC2A96F8-75EF-4DEA-92C3-6716C6F8664E}">
      <dgm:prSet/>
      <dgm:spPr/>
      <dgm:t>
        <a:bodyPr/>
        <a:lstStyle/>
        <a:p>
          <a:endParaRPr lang="en-GB">
            <a:solidFill>
              <a:schemeClr val="tx1"/>
            </a:solidFill>
          </a:endParaRPr>
        </a:p>
      </dgm:t>
    </dgm:pt>
    <dgm:pt modelId="{4D6D37D9-8B9E-4ED7-B670-1A5F81C892B3}" type="sibTrans" cxnId="{FC2A96F8-75EF-4DEA-92C3-6716C6F8664E}">
      <dgm:prSet/>
      <dgm:spPr/>
      <dgm:t>
        <a:bodyPr/>
        <a:lstStyle/>
        <a:p>
          <a:endParaRPr lang="en-GB">
            <a:solidFill>
              <a:schemeClr val="tx1"/>
            </a:solidFill>
          </a:endParaRPr>
        </a:p>
      </dgm:t>
    </dgm:pt>
    <dgm:pt modelId="{36BC6EF9-07F6-4248-8F10-A7A14B6C0095}">
      <dgm:prSet phldrT="[Text]"/>
      <dgm:spPr/>
      <dgm:t>
        <a:bodyPr/>
        <a:lstStyle/>
        <a:p>
          <a:r>
            <a:rPr lang="en-US" b="1" dirty="0">
              <a:solidFill>
                <a:schemeClr val="tx1"/>
              </a:solidFill>
            </a:rPr>
            <a:t>PDF</a:t>
          </a:r>
          <a:endParaRPr lang="en-GB" b="1" dirty="0">
            <a:solidFill>
              <a:schemeClr val="tx1"/>
            </a:solidFill>
          </a:endParaRPr>
        </a:p>
      </dgm:t>
    </dgm:pt>
    <dgm:pt modelId="{4CAAC183-93E2-41B9-BD51-3D16A051EE19}" type="parTrans" cxnId="{46B12243-9CC4-458A-BC9D-3D56E60A7286}">
      <dgm:prSet/>
      <dgm:spPr/>
      <dgm:t>
        <a:bodyPr/>
        <a:lstStyle/>
        <a:p>
          <a:endParaRPr lang="en-GB">
            <a:solidFill>
              <a:schemeClr val="tx1"/>
            </a:solidFill>
          </a:endParaRPr>
        </a:p>
      </dgm:t>
    </dgm:pt>
    <dgm:pt modelId="{DCBABD3F-6D5C-43AB-99B9-98F19B456349}" type="sibTrans" cxnId="{46B12243-9CC4-458A-BC9D-3D56E60A7286}">
      <dgm:prSet/>
      <dgm:spPr/>
      <dgm:t>
        <a:bodyPr/>
        <a:lstStyle/>
        <a:p>
          <a:endParaRPr lang="en-GB">
            <a:solidFill>
              <a:schemeClr val="tx1"/>
            </a:solidFill>
          </a:endParaRPr>
        </a:p>
      </dgm:t>
    </dgm:pt>
    <dgm:pt modelId="{7B48D811-071B-44FF-8988-4C195753009E}">
      <dgm:prSet phldrT="[Text]"/>
      <dgm:spPr/>
      <dgm:t>
        <a:bodyPr/>
        <a:lstStyle/>
        <a:p>
          <a:r>
            <a:rPr lang="en-US" dirty="0">
              <a:solidFill>
                <a:schemeClr val="tx1"/>
              </a:solidFill>
            </a:rPr>
            <a:t>Probability Density Function</a:t>
          </a:r>
          <a:endParaRPr lang="en-GB" dirty="0">
            <a:solidFill>
              <a:schemeClr val="tx1"/>
            </a:solidFill>
          </a:endParaRPr>
        </a:p>
      </dgm:t>
    </dgm:pt>
    <dgm:pt modelId="{CBE5BDBB-B825-4EE6-8A70-592F450A9B12}" type="parTrans" cxnId="{26835E6C-6DB2-4D62-B38D-0054AD40BFEE}">
      <dgm:prSet/>
      <dgm:spPr/>
      <dgm:t>
        <a:bodyPr/>
        <a:lstStyle/>
        <a:p>
          <a:endParaRPr lang="en-GB">
            <a:solidFill>
              <a:schemeClr val="tx1"/>
            </a:solidFill>
          </a:endParaRPr>
        </a:p>
      </dgm:t>
    </dgm:pt>
    <dgm:pt modelId="{BFAAEB62-E0CF-4FCB-9B39-DE92E896C108}" type="sibTrans" cxnId="{26835E6C-6DB2-4D62-B38D-0054AD40BFEE}">
      <dgm:prSet/>
      <dgm:spPr/>
      <dgm:t>
        <a:bodyPr/>
        <a:lstStyle/>
        <a:p>
          <a:endParaRPr lang="en-GB">
            <a:solidFill>
              <a:schemeClr val="tx1"/>
            </a:solidFill>
          </a:endParaRPr>
        </a:p>
      </dgm:t>
    </dgm:pt>
    <dgm:pt modelId="{F8532515-EC81-4C89-8D2E-C2F0BE5148AB}">
      <dgm:prSet phldrT="[Text]"/>
      <dgm:spPr/>
      <dgm:t>
        <a:bodyPr/>
        <a:lstStyle/>
        <a:p>
          <a:r>
            <a:rPr lang="en-US" dirty="0">
              <a:solidFill>
                <a:schemeClr val="tx1"/>
              </a:solidFill>
            </a:rPr>
            <a:t>Applies on </a:t>
          </a:r>
          <a:r>
            <a:rPr lang="en-US" b="1" dirty="0">
              <a:solidFill>
                <a:schemeClr val="tx1"/>
              </a:solidFill>
            </a:rPr>
            <a:t>Continuous</a:t>
          </a:r>
          <a:r>
            <a:rPr lang="en-US" dirty="0">
              <a:solidFill>
                <a:schemeClr val="tx1"/>
              </a:solidFill>
            </a:rPr>
            <a:t> Variables</a:t>
          </a:r>
          <a:endParaRPr lang="en-GB" dirty="0">
            <a:solidFill>
              <a:schemeClr val="tx1"/>
            </a:solidFill>
          </a:endParaRPr>
        </a:p>
      </dgm:t>
    </dgm:pt>
    <dgm:pt modelId="{779A0E8A-673F-4312-A242-A7FBE8FB9B2F}" type="parTrans" cxnId="{15751E7F-E82B-4397-A912-C9E499A2639B}">
      <dgm:prSet/>
      <dgm:spPr/>
      <dgm:t>
        <a:bodyPr/>
        <a:lstStyle/>
        <a:p>
          <a:endParaRPr lang="en-GB">
            <a:solidFill>
              <a:schemeClr val="tx1"/>
            </a:solidFill>
          </a:endParaRPr>
        </a:p>
      </dgm:t>
    </dgm:pt>
    <dgm:pt modelId="{D6A388D8-9E33-4EB5-B91E-59C90C0E0ECE}" type="sibTrans" cxnId="{15751E7F-E82B-4397-A912-C9E499A2639B}">
      <dgm:prSet/>
      <dgm:spPr/>
      <dgm:t>
        <a:bodyPr/>
        <a:lstStyle/>
        <a:p>
          <a:endParaRPr lang="en-GB">
            <a:solidFill>
              <a:schemeClr val="tx1"/>
            </a:solidFill>
          </a:endParaRPr>
        </a:p>
      </dgm:t>
    </dgm:pt>
    <dgm:pt modelId="{1C0D3502-8D62-4467-ACB0-B832B3AADADD}">
      <dgm:prSet phldrT="[Text]"/>
      <dgm:spPr/>
      <dgm:t>
        <a:bodyPr/>
        <a:lstStyle/>
        <a:p>
          <a:r>
            <a:rPr lang="en-US" b="1" dirty="0">
              <a:solidFill>
                <a:schemeClr val="tx1"/>
              </a:solidFill>
            </a:rPr>
            <a:t>CDF</a:t>
          </a:r>
          <a:endParaRPr lang="en-GB" b="1" dirty="0">
            <a:solidFill>
              <a:schemeClr val="tx1"/>
            </a:solidFill>
          </a:endParaRPr>
        </a:p>
      </dgm:t>
    </dgm:pt>
    <dgm:pt modelId="{60F37158-8680-4760-97E4-A4ACCBE768FF}" type="parTrans" cxnId="{AA702A56-FF0B-485E-AC48-30041D3F1917}">
      <dgm:prSet/>
      <dgm:spPr/>
      <dgm:t>
        <a:bodyPr/>
        <a:lstStyle/>
        <a:p>
          <a:endParaRPr lang="en-GB">
            <a:solidFill>
              <a:schemeClr val="tx1"/>
            </a:solidFill>
          </a:endParaRPr>
        </a:p>
      </dgm:t>
    </dgm:pt>
    <dgm:pt modelId="{4ABFA85E-B9D8-4ADE-9C12-2430AFC742C9}" type="sibTrans" cxnId="{AA702A56-FF0B-485E-AC48-30041D3F1917}">
      <dgm:prSet/>
      <dgm:spPr/>
      <dgm:t>
        <a:bodyPr/>
        <a:lstStyle/>
        <a:p>
          <a:endParaRPr lang="en-GB">
            <a:solidFill>
              <a:schemeClr val="tx1"/>
            </a:solidFill>
          </a:endParaRPr>
        </a:p>
      </dgm:t>
    </dgm:pt>
    <dgm:pt modelId="{19C45B8A-E22C-48D1-9142-B6938EC67D32}">
      <dgm:prSet phldrT="[Text]"/>
      <dgm:spPr/>
      <dgm:t>
        <a:bodyPr/>
        <a:lstStyle/>
        <a:p>
          <a:r>
            <a:rPr lang="en-US" dirty="0">
              <a:solidFill>
                <a:schemeClr val="tx1"/>
              </a:solidFill>
            </a:rPr>
            <a:t>Cumulative Distribution Function</a:t>
          </a:r>
          <a:endParaRPr lang="en-GB" dirty="0">
            <a:solidFill>
              <a:schemeClr val="tx1"/>
            </a:solidFill>
          </a:endParaRPr>
        </a:p>
      </dgm:t>
    </dgm:pt>
    <dgm:pt modelId="{C96EF4C7-DD76-4725-9061-15691889C813}" type="parTrans" cxnId="{709497E0-6CA4-43AD-9543-4C77CF752244}">
      <dgm:prSet/>
      <dgm:spPr/>
      <dgm:t>
        <a:bodyPr/>
        <a:lstStyle/>
        <a:p>
          <a:endParaRPr lang="en-GB">
            <a:solidFill>
              <a:schemeClr val="tx1"/>
            </a:solidFill>
          </a:endParaRPr>
        </a:p>
      </dgm:t>
    </dgm:pt>
    <dgm:pt modelId="{1D2654B2-41CB-4DBF-BB0E-2C2705FE3B45}" type="sibTrans" cxnId="{709497E0-6CA4-43AD-9543-4C77CF752244}">
      <dgm:prSet/>
      <dgm:spPr/>
      <dgm:t>
        <a:bodyPr/>
        <a:lstStyle/>
        <a:p>
          <a:endParaRPr lang="en-GB">
            <a:solidFill>
              <a:schemeClr val="tx1"/>
            </a:solidFill>
          </a:endParaRPr>
        </a:p>
      </dgm:t>
    </dgm:pt>
    <dgm:pt modelId="{14C837C1-1A50-40BF-9557-5410B440742E}">
      <dgm:prSet phldrT="[Text]"/>
      <dgm:spPr/>
      <dgm:t>
        <a:bodyPr/>
        <a:lstStyle/>
        <a:p>
          <a:r>
            <a:rPr lang="en-US" dirty="0">
              <a:solidFill>
                <a:schemeClr val="tx1"/>
              </a:solidFill>
            </a:rPr>
            <a:t>Applies on both </a:t>
          </a:r>
          <a:r>
            <a:rPr lang="en-US" b="1" dirty="0">
              <a:solidFill>
                <a:schemeClr val="tx1"/>
              </a:solidFill>
            </a:rPr>
            <a:t>Discrete</a:t>
          </a:r>
          <a:r>
            <a:rPr lang="en-US" dirty="0">
              <a:solidFill>
                <a:schemeClr val="tx1"/>
              </a:solidFill>
            </a:rPr>
            <a:t> and </a:t>
          </a:r>
          <a:r>
            <a:rPr lang="en-US" b="1" dirty="0">
              <a:solidFill>
                <a:schemeClr val="tx1"/>
              </a:solidFill>
            </a:rPr>
            <a:t>continuous</a:t>
          </a:r>
          <a:r>
            <a:rPr lang="en-US" dirty="0">
              <a:solidFill>
                <a:schemeClr val="tx1"/>
              </a:solidFill>
            </a:rPr>
            <a:t> variable(s)</a:t>
          </a:r>
          <a:endParaRPr lang="en-GB" dirty="0">
            <a:solidFill>
              <a:schemeClr val="tx1"/>
            </a:solidFill>
          </a:endParaRPr>
        </a:p>
      </dgm:t>
    </dgm:pt>
    <dgm:pt modelId="{65E41F27-83F6-4B8D-B973-32D899C181C8}" type="parTrans" cxnId="{264AF95C-F959-4EA3-AA0B-D5575AD8AA56}">
      <dgm:prSet/>
      <dgm:spPr/>
      <dgm:t>
        <a:bodyPr/>
        <a:lstStyle/>
        <a:p>
          <a:endParaRPr lang="en-GB">
            <a:solidFill>
              <a:schemeClr val="tx1"/>
            </a:solidFill>
          </a:endParaRPr>
        </a:p>
      </dgm:t>
    </dgm:pt>
    <dgm:pt modelId="{78522120-9750-4074-81AB-F4E3B842CD18}" type="sibTrans" cxnId="{264AF95C-F959-4EA3-AA0B-D5575AD8AA56}">
      <dgm:prSet/>
      <dgm:spPr/>
      <dgm:t>
        <a:bodyPr/>
        <a:lstStyle/>
        <a:p>
          <a:endParaRPr lang="en-GB">
            <a:solidFill>
              <a:schemeClr val="tx1"/>
            </a:solidFill>
          </a:endParaRPr>
        </a:p>
      </dgm:t>
    </dgm:pt>
    <dgm:pt modelId="{3946D19C-FAEC-4BB7-8971-CCF2D5EAB520}">
      <dgm:prSet phldrT="[Text]"/>
      <dgm:spPr/>
      <dgm:t>
        <a:bodyPr/>
        <a:lstStyle/>
        <a:p>
          <a:r>
            <a:rPr lang="en-US" dirty="0">
              <a:solidFill>
                <a:schemeClr val="tx1"/>
              </a:solidFill>
            </a:rPr>
            <a:t>Applies on </a:t>
          </a:r>
          <a:r>
            <a:rPr lang="en-US" b="1" i="1" dirty="0">
              <a:solidFill>
                <a:schemeClr val="tx1"/>
              </a:solidFill>
            </a:rPr>
            <a:t>Discrete</a:t>
          </a:r>
          <a:r>
            <a:rPr lang="en-US" dirty="0">
              <a:solidFill>
                <a:schemeClr val="tx1"/>
              </a:solidFill>
            </a:rPr>
            <a:t> Variables</a:t>
          </a:r>
          <a:endParaRPr lang="en-GB" dirty="0">
            <a:solidFill>
              <a:schemeClr val="tx1"/>
            </a:solidFill>
          </a:endParaRPr>
        </a:p>
      </dgm:t>
    </dgm:pt>
    <dgm:pt modelId="{6EE1D4D9-63A0-4B69-B233-A4EA9B9FA615}" type="parTrans" cxnId="{5508118E-5893-48D9-821A-38C042C1CE04}">
      <dgm:prSet/>
      <dgm:spPr/>
      <dgm:t>
        <a:bodyPr/>
        <a:lstStyle/>
        <a:p>
          <a:endParaRPr lang="en-GB">
            <a:solidFill>
              <a:schemeClr val="tx1"/>
            </a:solidFill>
          </a:endParaRPr>
        </a:p>
      </dgm:t>
    </dgm:pt>
    <dgm:pt modelId="{CBEB5ADF-942F-4575-B4C2-6534AD06CC6B}" type="sibTrans" cxnId="{5508118E-5893-48D9-821A-38C042C1CE04}">
      <dgm:prSet/>
      <dgm:spPr/>
      <dgm:t>
        <a:bodyPr/>
        <a:lstStyle/>
        <a:p>
          <a:endParaRPr lang="en-GB">
            <a:solidFill>
              <a:schemeClr val="tx1"/>
            </a:solidFill>
          </a:endParaRPr>
        </a:p>
      </dgm:t>
    </dgm:pt>
    <dgm:pt modelId="{9A329CD0-AE35-4C2F-B53A-9C6E7D22FAFF}" type="pres">
      <dgm:prSet presAssocID="{B9F6C98E-5BCC-443A-8DC9-04F8403064CC}" presName="Name0" presStyleCnt="0">
        <dgm:presLayoutVars>
          <dgm:dir/>
          <dgm:resizeHandles val="exact"/>
        </dgm:presLayoutVars>
      </dgm:prSet>
      <dgm:spPr/>
    </dgm:pt>
    <dgm:pt modelId="{C230E484-5A75-4893-B51E-6B5B16BABD35}" type="pres">
      <dgm:prSet presAssocID="{734B0A5D-305F-4309-B4EE-9787D0F8608E}" presName="node" presStyleLbl="node1" presStyleIdx="0" presStyleCnt="3">
        <dgm:presLayoutVars>
          <dgm:bulletEnabled val="1"/>
        </dgm:presLayoutVars>
      </dgm:prSet>
      <dgm:spPr/>
    </dgm:pt>
    <dgm:pt modelId="{F17EEF61-908E-4934-A6CA-CC688F31B066}" type="pres">
      <dgm:prSet presAssocID="{92B5A569-2E68-4A66-8055-23F10325231F}" presName="sibTrans" presStyleCnt="0"/>
      <dgm:spPr/>
    </dgm:pt>
    <dgm:pt modelId="{1A8C50A7-A9F3-42F6-B3A4-E7F09D47AC09}" type="pres">
      <dgm:prSet presAssocID="{36BC6EF9-07F6-4248-8F10-A7A14B6C0095}" presName="node" presStyleLbl="node1" presStyleIdx="1" presStyleCnt="3">
        <dgm:presLayoutVars>
          <dgm:bulletEnabled val="1"/>
        </dgm:presLayoutVars>
      </dgm:prSet>
      <dgm:spPr/>
    </dgm:pt>
    <dgm:pt modelId="{A69B7A6E-F77B-41B3-A5D6-9F619147334B}" type="pres">
      <dgm:prSet presAssocID="{DCBABD3F-6D5C-43AB-99B9-98F19B456349}" presName="sibTrans" presStyleCnt="0"/>
      <dgm:spPr/>
    </dgm:pt>
    <dgm:pt modelId="{54FE465A-41AB-4EE4-AD5B-AA76547EE93A}" type="pres">
      <dgm:prSet presAssocID="{1C0D3502-8D62-4467-ACB0-B832B3AADADD}" presName="node" presStyleLbl="node1" presStyleIdx="2" presStyleCnt="3">
        <dgm:presLayoutVars>
          <dgm:bulletEnabled val="1"/>
        </dgm:presLayoutVars>
      </dgm:prSet>
      <dgm:spPr/>
    </dgm:pt>
  </dgm:ptLst>
  <dgm:cxnLst>
    <dgm:cxn modelId="{984A0822-1D1B-459E-8832-2D5E2E8DFEDE}" type="presOf" srcId="{7B48D811-071B-44FF-8988-4C195753009E}" destId="{1A8C50A7-A9F3-42F6-B3A4-E7F09D47AC09}" srcOrd="0" destOrd="1" presId="urn:microsoft.com/office/officeart/2005/8/layout/hList6"/>
    <dgm:cxn modelId="{E6807B22-01D1-4A17-B276-9441BF21B6A7}" type="presOf" srcId="{CAC797F0-93DC-44D5-85B0-C72E1B4785F3}" destId="{C230E484-5A75-4893-B51E-6B5B16BABD35}" srcOrd="0" destOrd="3" presId="urn:microsoft.com/office/officeart/2005/8/layout/hList6"/>
    <dgm:cxn modelId="{FE56983E-3B1A-4A70-A9FF-99923E9EE658}" type="presOf" srcId="{B9F6C98E-5BCC-443A-8DC9-04F8403064CC}" destId="{9A329CD0-AE35-4C2F-B53A-9C6E7D22FAFF}" srcOrd="0" destOrd="0" presId="urn:microsoft.com/office/officeart/2005/8/layout/hList6"/>
    <dgm:cxn modelId="{46B12243-9CC4-458A-BC9D-3D56E60A7286}" srcId="{B9F6C98E-5BCC-443A-8DC9-04F8403064CC}" destId="{36BC6EF9-07F6-4248-8F10-A7A14B6C0095}" srcOrd="1" destOrd="0" parTransId="{4CAAC183-93E2-41B9-BD51-3D16A051EE19}" sibTransId="{DCBABD3F-6D5C-43AB-99B9-98F19B456349}"/>
    <dgm:cxn modelId="{60584353-75A0-4B5D-AD72-277E1F5201BF}" type="presOf" srcId="{36BC6EF9-07F6-4248-8F10-A7A14B6C0095}" destId="{1A8C50A7-A9F3-42F6-B3A4-E7F09D47AC09}" srcOrd="0" destOrd="0" presId="urn:microsoft.com/office/officeart/2005/8/layout/hList6"/>
    <dgm:cxn modelId="{AA702A56-FF0B-485E-AC48-30041D3F1917}" srcId="{B9F6C98E-5BCC-443A-8DC9-04F8403064CC}" destId="{1C0D3502-8D62-4467-ACB0-B832B3AADADD}" srcOrd="2" destOrd="0" parTransId="{60F37158-8680-4760-97E4-A4ACCBE768FF}" sibTransId="{4ABFA85E-B9D8-4ADE-9C12-2430AFC742C9}"/>
    <dgm:cxn modelId="{264AF95C-F959-4EA3-AA0B-D5575AD8AA56}" srcId="{1C0D3502-8D62-4467-ACB0-B832B3AADADD}" destId="{14C837C1-1A50-40BF-9557-5410B440742E}" srcOrd="1" destOrd="0" parTransId="{65E41F27-83F6-4B8D-B973-32D899C181C8}" sibTransId="{78522120-9750-4074-81AB-F4E3B842CD18}"/>
    <dgm:cxn modelId="{26835E6C-6DB2-4D62-B38D-0054AD40BFEE}" srcId="{36BC6EF9-07F6-4248-8F10-A7A14B6C0095}" destId="{7B48D811-071B-44FF-8988-4C195753009E}" srcOrd="0" destOrd="0" parTransId="{CBE5BDBB-B825-4EE6-8A70-592F450A9B12}" sibTransId="{BFAAEB62-E0CF-4FCB-9B39-DE92E896C108}"/>
    <dgm:cxn modelId="{14B84C7A-E3A8-473F-A6B8-06F0A2B8A926}" type="presOf" srcId="{19C45B8A-E22C-48D1-9142-B6938EC67D32}" destId="{54FE465A-41AB-4EE4-AD5B-AA76547EE93A}" srcOrd="0" destOrd="1" presId="urn:microsoft.com/office/officeart/2005/8/layout/hList6"/>
    <dgm:cxn modelId="{15751E7F-E82B-4397-A912-C9E499A2639B}" srcId="{36BC6EF9-07F6-4248-8F10-A7A14B6C0095}" destId="{F8532515-EC81-4C89-8D2E-C2F0BE5148AB}" srcOrd="1" destOrd="0" parTransId="{779A0E8A-673F-4312-A242-A7FBE8FB9B2F}" sibTransId="{D6A388D8-9E33-4EB5-B91E-59C90C0E0ECE}"/>
    <dgm:cxn modelId="{5508118E-5893-48D9-821A-38C042C1CE04}" srcId="{734B0A5D-305F-4309-B4EE-9787D0F8608E}" destId="{3946D19C-FAEC-4BB7-8971-CCF2D5EAB520}" srcOrd="1" destOrd="0" parTransId="{6EE1D4D9-63A0-4B69-B233-A4EA9B9FA615}" sibTransId="{CBEB5ADF-942F-4575-B4C2-6534AD06CC6B}"/>
    <dgm:cxn modelId="{BA547196-8EA9-4D49-911B-CBFA5923B3A8}" type="presOf" srcId="{3946D19C-FAEC-4BB7-8971-CCF2D5EAB520}" destId="{C230E484-5A75-4893-B51E-6B5B16BABD35}" srcOrd="0" destOrd="2" presId="urn:microsoft.com/office/officeart/2005/8/layout/hList6"/>
    <dgm:cxn modelId="{7F218D9C-E727-4123-9500-DDC435B9EDAC}" type="presOf" srcId="{14C837C1-1A50-40BF-9557-5410B440742E}" destId="{54FE465A-41AB-4EE4-AD5B-AA76547EE93A}" srcOrd="0" destOrd="2" presId="urn:microsoft.com/office/officeart/2005/8/layout/hList6"/>
    <dgm:cxn modelId="{3297F3A3-8555-48AA-9A85-A237DA41AF37}" srcId="{734B0A5D-305F-4309-B4EE-9787D0F8608E}" destId="{A34D930F-D0F1-4B55-BEA1-C1C42DBC7237}" srcOrd="0" destOrd="0" parTransId="{A4E844D0-F645-4CF8-A925-4685A76BB7DC}" sibTransId="{66E7C347-0CE9-4484-80AA-9B6E57595465}"/>
    <dgm:cxn modelId="{6BECF2B7-13D4-46E9-86B1-D8DD87CA229C}" type="presOf" srcId="{A34D930F-D0F1-4B55-BEA1-C1C42DBC7237}" destId="{C230E484-5A75-4893-B51E-6B5B16BABD35}" srcOrd="0" destOrd="1" presId="urn:microsoft.com/office/officeart/2005/8/layout/hList6"/>
    <dgm:cxn modelId="{A68F43C3-D389-4213-94CA-BC88202875D7}" type="presOf" srcId="{1C0D3502-8D62-4467-ACB0-B832B3AADADD}" destId="{54FE465A-41AB-4EE4-AD5B-AA76547EE93A}" srcOrd="0" destOrd="0" presId="urn:microsoft.com/office/officeart/2005/8/layout/hList6"/>
    <dgm:cxn modelId="{709497E0-6CA4-43AD-9543-4C77CF752244}" srcId="{1C0D3502-8D62-4467-ACB0-B832B3AADADD}" destId="{19C45B8A-E22C-48D1-9142-B6938EC67D32}" srcOrd="0" destOrd="0" parTransId="{C96EF4C7-DD76-4725-9061-15691889C813}" sibTransId="{1D2654B2-41CB-4DBF-BB0E-2C2705FE3B45}"/>
    <dgm:cxn modelId="{8D966BE2-E7E5-403C-BF33-702A72ED9DBA}" type="presOf" srcId="{734B0A5D-305F-4309-B4EE-9787D0F8608E}" destId="{C230E484-5A75-4893-B51E-6B5B16BABD35}" srcOrd="0" destOrd="0" presId="urn:microsoft.com/office/officeart/2005/8/layout/hList6"/>
    <dgm:cxn modelId="{505659EB-77DB-4CC8-8BD1-9AF79709181E}" srcId="{B9F6C98E-5BCC-443A-8DC9-04F8403064CC}" destId="{734B0A5D-305F-4309-B4EE-9787D0F8608E}" srcOrd="0" destOrd="0" parTransId="{74445B68-14BA-4F6E-B287-3F1C821233CC}" sibTransId="{92B5A569-2E68-4A66-8055-23F10325231F}"/>
    <dgm:cxn modelId="{FC2A96F8-75EF-4DEA-92C3-6716C6F8664E}" srcId="{734B0A5D-305F-4309-B4EE-9787D0F8608E}" destId="{CAC797F0-93DC-44D5-85B0-C72E1B4785F3}" srcOrd="2" destOrd="0" parTransId="{4DF5EFEE-F520-455A-9D0F-BA98DF9D7062}" sibTransId="{4D6D37D9-8B9E-4ED7-B670-1A5F81C892B3}"/>
    <dgm:cxn modelId="{48F54AFB-E7B0-4DCC-BFB0-1D43811B89FA}" type="presOf" srcId="{F8532515-EC81-4C89-8D2E-C2F0BE5148AB}" destId="{1A8C50A7-A9F3-42F6-B3A4-E7F09D47AC09}" srcOrd="0" destOrd="2" presId="urn:microsoft.com/office/officeart/2005/8/layout/hList6"/>
    <dgm:cxn modelId="{C084C014-D2A3-4B0A-B895-BAF5AB403BBE}" type="presParOf" srcId="{9A329CD0-AE35-4C2F-B53A-9C6E7D22FAFF}" destId="{C230E484-5A75-4893-B51E-6B5B16BABD35}" srcOrd="0" destOrd="0" presId="urn:microsoft.com/office/officeart/2005/8/layout/hList6"/>
    <dgm:cxn modelId="{AFB08A1D-F54E-4435-ACA5-0F7B7DB30994}" type="presParOf" srcId="{9A329CD0-AE35-4C2F-B53A-9C6E7D22FAFF}" destId="{F17EEF61-908E-4934-A6CA-CC688F31B066}" srcOrd="1" destOrd="0" presId="urn:microsoft.com/office/officeart/2005/8/layout/hList6"/>
    <dgm:cxn modelId="{104E9918-534A-48D8-9F64-3DCE8D0BD040}" type="presParOf" srcId="{9A329CD0-AE35-4C2F-B53A-9C6E7D22FAFF}" destId="{1A8C50A7-A9F3-42F6-B3A4-E7F09D47AC09}" srcOrd="2" destOrd="0" presId="urn:microsoft.com/office/officeart/2005/8/layout/hList6"/>
    <dgm:cxn modelId="{0DFC0A3E-2D11-43C1-A321-83972B59A5A0}" type="presParOf" srcId="{9A329CD0-AE35-4C2F-B53A-9C6E7D22FAFF}" destId="{A69B7A6E-F77B-41B3-A5D6-9F619147334B}" srcOrd="3" destOrd="0" presId="urn:microsoft.com/office/officeart/2005/8/layout/hList6"/>
    <dgm:cxn modelId="{9BE0F71C-3A26-4A9C-A497-17748B70D08A}" type="presParOf" srcId="{9A329CD0-AE35-4C2F-B53A-9C6E7D22FAFF}" destId="{54FE465A-41AB-4EE4-AD5B-AA76547EE93A}"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5240CF-3D89-4D61-81AA-21268B95446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5831363-F195-4268-9149-ABF596824C7E}">
      <dgm:prSet/>
      <dgm:spPr/>
      <dgm:t>
        <a:bodyPr/>
        <a:lstStyle/>
        <a:p>
          <a:r>
            <a:rPr lang="en-GB"/>
            <a:t>A basketball player can shoot a ball into the basket with a probability of 0.6. What is the probability that he misses the shot?</a:t>
          </a:r>
          <a:br>
            <a:rPr lang="en-GB"/>
          </a:br>
          <a:endParaRPr lang="en-US"/>
        </a:p>
      </dgm:t>
    </dgm:pt>
    <dgm:pt modelId="{1E05D729-AE92-4EF5-9244-F34703377E66}" type="parTrans" cxnId="{D669F64C-0531-4976-B5EF-5F54F2B85E5B}">
      <dgm:prSet/>
      <dgm:spPr/>
      <dgm:t>
        <a:bodyPr/>
        <a:lstStyle/>
        <a:p>
          <a:endParaRPr lang="en-US"/>
        </a:p>
      </dgm:t>
    </dgm:pt>
    <dgm:pt modelId="{FA20EF59-A933-48B8-9853-B434236A458F}" type="sibTrans" cxnId="{D669F64C-0531-4976-B5EF-5F54F2B85E5B}">
      <dgm:prSet/>
      <dgm:spPr/>
      <dgm:t>
        <a:bodyPr/>
        <a:lstStyle/>
        <a:p>
          <a:endParaRPr lang="en-US"/>
        </a:p>
      </dgm:t>
    </dgm:pt>
    <dgm:pt modelId="{FA608930-1F3D-436E-8392-78A564C3A2C4}">
      <dgm:prSet/>
      <dgm:spPr/>
      <dgm:t>
        <a:bodyPr/>
        <a:lstStyle/>
        <a:p>
          <a:r>
            <a:rPr lang="en-GB" b="1"/>
            <a:t>Solution:</a:t>
          </a:r>
          <a:r>
            <a:rPr lang="en-GB"/>
            <a:t> We know that success probability P (X = 1) = p = 0.6</a:t>
          </a:r>
          <a:br>
            <a:rPr lang="en-GB"/>
          </a:br>
          <a:r>
            <a:rPr lang="en-GB"/>
            <a:t>Thus, probability of failure is P (X = 0) = 1 - p = 1 - 0.6 = 0.4</a:t>
          </a:r>
          <a:br>
            <a:rPr lang="en-GB"/>
          </a:br>
          <a:r>
            <a:rPr lang="en-GB" b="1"/>
            <a:t>Answer:</a:t>
          </a:r>
          <a:r>
            <a:rPr lang="en-GB"/>
            <a:t> The probability of failure of the Bernoulli distribution is 0.4</a:t>
          </a:r>
          <a:endParaRPr lang="en-US"/>
        </a:p>
      </dgm:t>
    </dgm:pt>
    <dgm:pt modelId="{430DBB12-521E-44E3-9204-57E2599E62C0}" type="parTrans" cxnId="{02B94D40-2B75-4A11-977C-67A4AA38007E}">
      <dgm:prSet/>
      <dgm:spPr/>
      <dgm:t>
        <a:bodyPr/>
        <a:lstStyle/>
        <a:p>
          <a:endParaRPr lang="en-US"/>
        </a:p>
      </dgm:t>
    </dgm:pt>
    <dgm:pt modelId="{908FF580-6A54-4F71-A77E-F8B311C07501}" type="sibTrans" cxnId="{02B94D40-2B75-4A11-977C-67A4AA38007E}">
      <dgm:prSet/>
      <dgm:spPr/>
      <dgm:t>
        <a:bodyPr/>
        <a:lstStyle/>
        <a:p>
          <a:endParaRPr lang="en-US"/>
        </a:p>
      </dgm:t>
    </dgm:pt>
    <dgm:pt modelId="{D7A9D3D1-1E46-5948-A525-3DA0003EB606}" type="pres">
      <dgm:prSet presAssocID="{5D5240CF-3D89-4D61-81AA-21268B954465}" presName="hierChild1" presStyleCnt="0">
        <dgm:presLayoutVars>
          <dgm:chPref val="1"/>
          <dgm:dir/>
          <dgm:animOne val="branch"/>
          <dgm:animLvl val="lvl"/>
          <dgm:resizeHandles/>
        </dgm:presLayoutVars>
      </dgm:prSet>
      <dgm:spPr/>
    </dgm:pt>
    <dgm:pt modelId="{F4AF6D18-FD96-1A47-8727-501EE226DF56}" type="pres">
      <dgm:prSet presAssocID="{D5831363-F195-4268-9149-ABF596824C7E}" presName="hierRoot1" presStyleCnt="0"/>
      <dgm:spPr/>
    </dgm:pt>
    <dgm:pt modelId="{840B8576-020E-914D-B029-2ADA52E2347E}" type="pres">
      <dgm:prSet presAssocID="{D5831363-F195-4268-9149-ABF596824C7E}" presName="composite" presStyleCnt="0"/>
      <dgm:spPr/>
    </dgm:pt>
    <dgm:pt modelId="{484C92D4-268D-A544-A7F0-F7FCCC474D47}" type="pres">
      <dgm:prSet presAssocID="{D5831363-F195-4268-9149-ABF596824C7E}" presName="background" presStyleLbl="node0" presStyleIdx="0" presStyleCnt="2"/>
      <dgm:spPr/>
    </dgm:pt>
    <dgm:pt modelId="{9E728E18-38FD-EB4A-A51E-AFD64991721A}" type="pres">
      <dgm:prSet presAssocID="{D5831363-F195-4268-9149-ABF596824C7E}" presName="text" presStyleLbl="fgAcc0" presStyleIdx="0" presStyleCnt="2">
        <dgm:presLayoutVars>
          <dgm:chPref val="3"/>
        </dgm:presLayoutVars>
      </dgm:prSet>
      <dgm:spPr/>
    </dgm:pt>
    <dgm:pt modelId="{0BFFD473-0FE3-6E44-AB39-FB0888144454}" type="pres">
      <dgm:prSet presAssocID="{D5831363-F195-4268-9149-ABF596824C7E}" presName="hierChild2" presStyleCnt="0"/>
      <dgm:spPr/>
    </dgm:pt>
    <dgm:pt modelId="{99C791C2-9352-4949-9985-76EDEBDEF579}" type="pres">
      <dgm:prSet presAssocID="{FA608930-1F3D-436E-8392-78A564C3A2C4}" presName="hierRoot1" presStyleCnt="0"/>
      <dgm:spPr/>
    </dgm:pt>
    <dgm:pt modelId="{3E71DA3B-F8FA-9943-96D5-D3320F94451E}" type="pres">
      <dgm:prSet presAssocID="{FA608930-1F3D-436E-8392-78A564C3A2C4}" presName="composite" presStyleCnt="0"/>
      <dgm:spPr/>
    </dgm:pt>
    <dgm:pt modelId="{A7211A71-C18C-534E-BA52-ECE020505EFB}" type="pres">
      <dgm:prSet presAssocID="{FA608930-1F3D-436E-8392-78A564C3A2C4}" presName="background" presStyleLbl="node0" presStyleIdx="1" presStyleCnt="2"/>
      <dgm:spPr/>
    </dgm:pt>
    <dgm:pt modelId="{72D8CF70-B6AE-AB49-8859-B40E3A064506}" type="pres">
      <dgm:prSet presAssocID="{FA608930-1F3D-436E-8392-78A564C3A2C4}" presName="text" presStyleLbl="fgAcc0" presStyleIdx="1" presStyleCnt="2">
        <dgm:presLayoutVars>
          <dgm:chPref val="3"/>
        </dgm:presLayoutVars>
      </dgm:prSet>
      <dgm:spPr/>
    </dgm:pt>
    <dgm:pt modelId="{CEF70B0E-2A77-4449-B2DC-0792D7CD858B}" type="pres">
      <dgm:prSet presAssocID="{FA608930-1F3D-436E-8392-78A564C3A2C4}" presName="hierChild2" presStyleCnt="0"/>
      <dgm:spPr/>
    </dgm:pt>
  </dgm:ptLst>
  <dgm:cxnLst>
    <dgm:cxn modelId="{9338A127-131F-D740-B78E-078469B430E4}" type="presOf" srcId="{D5831363-F195-4268-9149-ABF596824C7E}" destId="{9E728E18-38FD-EB4A-A51E-AFD64991721A}" srcOrd="0" destOrd="0" presId="urn:microsoft.com/office/officeart/2005/8/layout/hierarchy1"/>
    <dgm:cxn modelId="{02B94D40-2B75-4A11-977C-67A4AA38007E}" srcId="{5D5240CF-3D89-4D61-81AA-21268B954465}" destId="{FA608930-1F3D-436E-8392-78A564C3A2C4}" srcOrd="1" destOrd="0" parTransId="{430DBB12-521E-44E3-9204-57E2599E62C0}" sibTransId="{908FF580-6A54-4F71-A77E-F8B311C07501}"/>
    <dgm:cxn modelId="{D669F64C-0531-4976-B5EF-5F54F2B85E5B}" srcId="{5D5240CF-3D89-4D61-81AA-21268B954465}" destId="{D5831363-F195-4268-9149-ABF596824C7E}" srcOrd="0" destOrd="0" parTransId="{1E05D729-AE92-4EF5-9244-F34703377E66}" sibTransId="{FA20EF59-A933-48B8-9853-B434236A458F}"/>
    <dgm:cxn modelId="{2D1EBF6E-C149-8142-BB09-D6240194315F}" type="presOf" srcId="{FA608930-1F3D-436E-8392-78A564C3A2C4}" destId="{72D8CF70-B6AE-AB49-8859-B40E3A064506}" srcOrd="0" destOrd="0" presId="urn:microsoft.com/office/officeart/2005/8/layout/hierarchy1"/>
    <dgm:cxn modelId="{CB3D96E6-6919-2F44-9527-1015154E285D}" type="presOf" srcId="{5D5240CF-3D89-4D61-81AA-21268B954465}" destId="{D7A9D3D1-1E46-5948-A525-3DA0003EB606}" srcOrd="0" destOrd="0" presId="urn:microsoft.com/office/officeart/2005/8/layout/hierarchy1"/>
    <dgm:cxn modelId="{E51EF893-EE5B-CD47-B943-3134CBD597DA}" type="presParOf" srcId="{D7A9D3D1-1E46-5948-A525-3DA0003EB606}" destId="{F4AF6D18-FD96-1A47-8727-501EE226DF56}" srcOrd="0" destOrd="0" presId="urn:microsoft.com/office/officeart/2005/8/layout/hierarchy1"/>
    <dgm:cxn modelId="{E9D5341C-7A0C-C140-A113-D0234FB73861}" type="presParOf" srcId="{F4AF6D18-FD96-1A47-8727-501EE226DF56}" destId="{840B8576-020E-914D-B029-2ADA52E2347E}" srcOrd="0" destOrd="0" presId="urn:microsoft.com/office/officeart/2005/8/layout/hierarchy1"/>
    <dgm:cxn modelId="{C54EAD07-969E-B54D-8C35-5AAFEFE061E7}" type="presParOf" srcId="{840B8576-020E-914D-B029-2ADA52E2347E}" destId="{484C92D4-268D-A544-A7F0-F7FCCC474D47}" srcOrd="0" destOrd="0" presId="urn:microsoft.com/office/officeart/2005/8/layout/hierarchy1"/>
    <dgm:cxn modelId="{6F32FB6E-C59A-C842-84AF-2E21E94FA5AD}" type="presParOf" srcId="{840B8576-020E-914D-B029-2ADA52E2347E}" destId="{9E728E18-38FD-EB4A-A51E-AFD64991721A}" srcOrd="1" destOrd="0" presId="urn:microsoft.com/office/officeart/2005/8/layout/hierarchy1"/>
    <dgm:cxn modelId="{FC9069D4-02C9-8E4B-8D83-9C90D380E0DC}" type="presParOf" srcId="{F4AF6D18-FD96-1A47-8727-501EE226DF56}" destId="{0BFFD473-0FE3-6E44-AB39-FB0888144454}" srcOrd="1" destOrd="0" presId="urn:microsoft.com/office/officeart/2005/8/layout/hierarchy1"/>
    <dgm:cxn modelId="{77CEDB7F-B784-5F4A-8813-3695604C6E5A}" type="presParOf" srcId="{D7A9D3D1-1E46-5948-A525-3DA0003EB606}" destId="{99C791C2-9352-4949-9985-76EDEBDEF579}" srcOrd="1" destOrd="0" presId="urn:microsoft.com/office/officeart/2005/8/layout/hierarchy1"/>
    <dgm:cxn modelId="{CC8FA529-ABD1-4E49-969D-DA044E10CE74}" type="presParOf" srcId="{99C791C2-9352-4949-9985-76EDEBDEF579}" destId="{3E71DA3B-F8FA-9943-96D5-D3320F94451E}" srcOrd="0" destOrd="0" presId="urn:microsoft.com/office/officeart/2005/8/layout/hierarchy1"/>
    <dgm:cxn modelId="{A909B202-740A-784F-A73B-BF191B8FC3FB}" type="presParOf" srcId="{3E71DA3B-F8FA-9943-96D5-D3320F94451E}" destId="{A7211A71-C18C-534E-BA52-ECE020505EFB}" srcOrd="0" destOrd="0" presId="urn:microsoft.com/office/officeart/2005/8/layout/hierarchy1"/>
    <dgm:cxn modelId="{609E6B88-7205-2342-9A9F-47B4BE3E70F1}" type="presParOf" srcId="{3E71DA3B-F8FA-9943-96D5-D3320F94451E}" destId="{72D8CF70-B6AE-AB49-8859-B40E3A064506}" srcOrd="1" destOrd="0" presId="urn:microsoft.com/office/officeart/2005/8/layout/hierarchy1"/>
    <dgm:cxn modelId="{19915427-06A3-834D-A45D-D516B8BC4369}" type="presParOf" srcId="{99C791C2-9352-4949-9985-76EDEBDEF579}" destId="{CEF70B0E-2A77-4449-B2DC-0792D7CD85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E484-5A75-4893-B51E-6B5B16BABD35}">
      <dsp:nvSpPr>
        <dsp:cNvPr id="0" name=""/>
        <dsp:cNvSpPr/>
      </dsp:nvSpPr>
      <dsp:spPr>
        <a:xfrm rot="16200000">
          <a:off x="-575508" y="576557"/>
          <a:ext cx="3881437" cy="2728321"/>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4812" bIns="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rPr>
            <a:t>PMF</a:t>
          </a:r>
          <a:endParaRPr lang="en-GB" sz="2400" b="1"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Probability Mass Function</a:t>
          </a:r>
          <a:endParaRPr lang="en-GB" sz="1900"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Applies on </a:t>
          </a:r>
          <a:r>
            <a:rPr lang="en-US" sz="1900" b="1" i="1" kern="1200" dirty="0">
              <a:solidFill>
                <a:schemeClr val="tx1"/>
              </a:solidFill>
            </a:rPr>
            <a:t>Discrete</a:t>
          </a:r>
          <a:r>
            <a:rPr lang="en-US" sz="1900" kern="1200" dirty="0">
              <a:solidFill>
                <a:schemeClr val="tx1"/>
              </a:solidFill>
            </a:rPr>
            <a:t> Variables</a:t>
          </a:r>
          <a:endParaRPr lang="en-GB" sz="1900" kern="1200" dirty="0">
            <a:solidFill>
              <a:schemeClr val="tx1"/>
            </a:solidFill>
          </a:endParaRPr>
        </a:p>
        <a:p>
          <a:pPr marL="171450" lvl="1" indent="-171450" algn="l" defTabSz="844550">
            <a:lnSpc>
              <a:spcPct val="90000"/>
            </a:lnSpc>
            <a:spcBef>
              <a:spcPct val="0"/>
            </a:spcBef>
            <a:spcAft>
              <a:spcPct val="15000"/>
            </a:spcAft>
            <a:buChar char="•"/>
          </a:pPr>
          <a:endParaRPr lang="en-GB" sz="1900" kern="1200" dirty="0">
            <a:solidFill>
              <a:schemeClr val="tx1"/>
            </a:solidFill>
          </a:endParaRPr>
        </a:p>
      </dsp:txBody>
      <dsp:txXfrm rot="5400000">
        <a:off x="1050" y="776286"/>
        <a:ext cx="2728321" cy="2328863"/>
      </dsp:txXfrm>
    </dsp:sp>
    <dsp:sp modelId="{1A8C50A7-A9F3-42F6-B3A4-E7F09D47AC09}">
      <dsp:nvSpPr>
        <dsp:cNvPr id="0" name=""/>
        <dsp:cNvSpPr/>
      </dsp:nvSpPr>
      <dsp:spPr>
        <a:xfrm rot="16200000">
          <a:off x="2357437" y="576557"/>
          <a:ext cx="3881437" cy="2728321"/>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4812" bIns="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rPr>
            <a:t>PDF</a:t>
          </a:r>
          <a:endParaRPr lang="en-GB" sz="2400" b="1"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Probability Density Function</a:t>
          </a:r>
          <a:endParaRPr lang="en-GB" sz="1900"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Applies on </a:t>
          </a:r>
          <a:r>
            <a:rPr lang="en-US" sz="1900" b="1" kern="1200" dirty="0">
              <a:solidFill>
                <a:schemeClr val="tx1"/>
              </a:solidFill>
            </a:rPr>
            <a:t>Continuous</a:t>
          </a:r>
          <a:r>
            <a:rPr lang="en-US" sz="1900" kern="1200" dirty="0">
              <a:solidFill>
                <a:schemeClr val="tx1"/>
              </a:solidFill>
            </a:rPr>
            <a:t> Variables</a:t>
          </a:r>
          <a:endParaRPr lang="en-GB" sz="1900" kern="1200" dirty="0">
            <a:solidFill>
              <a:schemeClr val="tx1"/>
            </a:solidFill>
          </a:endParaRPr>
        </a:p>
      </dsp:txBody>
      <dsp:txXfrm rot="5400000">
        <a:off x="2933995" y="776286"/>
        <a:ext cx="2728321" cy="2328863"/>
      </dsp:txXfrm>
    </dsp:sp>
    <dsp:sp modelId="{54FE465A-41AB-4EE4-AD5B-AA76547EE93A}">
      <dsp:nvSpPr>
        <dsp:cNvPr id="0" name=""/>
        <dsp:cNvSpPr/>
      </dsp:nvSpPr>
      <dsp:spPr>
        <a:xfrm rot="16200000">
          <a:off x="5290383" y="576557"/>
          <a:ext cx="3881437" cy="2728321"/>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4812" bIns="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rPr>
            <a:t>CDF</a:t>
          </a:r>
          <a:endParaRPr lang="en-GB" sz="2400" b="1"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Cumulative Distribution Function</a:t>
          </a:r>
          <a:endParaRPr lang="en-GB" sz="1900"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solidFill>
                <a:schemeClr val="tx1"/>
              </a:solidFill>
            </a:rPr>
            <a:t>Applies on both </a:t>
          </a:r>
          <a:r>
            <a:rPr lang="en-US" sz="1900" b="1" kern="1200" dirty="0">
              <a:solidFill>
                <a:schemeClr val="tx1"/>
              </a:solidFill>
            </a:rPr>
            <a:t>Discrete</a:t>
          </a:r>
          <a:r>
            <a:rPr lang="en-US" sz="1900" kern="1200" dirty="0">
              <a:solidFill>
                <a:schemeClr val="tx1"/>
              </a:solidFill>
            </a:rPr>
            <a:t> and </a:t>
          </a:r>
          <a:r>
            <a:rPr lang="en-US" sz="1900" b="1" kern="1200" dirty="0">
              <a:solidFill>
                <a:schemeClr val="tx1"/>
              </a:solidFill>
            </a:rPr>
            <a:t>continuous</a:t>
          </a:r>
          <a:r>
            <a:rPr lang="en-US" sz="1900" kern="1200" dirty="0">
              <a:solidFill>
                <a:schemeClr val="tx1"/>
              </a:solidFill>
            </a:rPr>
            <a:t> variable(s)</a:t>
          </a:r>
          <a:endParaRPr lang="en-GB" sz="1900" kern="1200" dirty="0">
            <a:solidFill>
              <a:schemeClr val="tx1"/>
            </a:solidFill>
          </a:endParaRPr>
        </a:p>
      </dsp:txBody>
      <dsp:txXfrm rot="5400000">
        <a:off x="5866941" y="776286"/>
        <a:ext cx="2728321" cy="2328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C92D4-268D-A544-A7F0-F7FCCC474D47}">
      <dsp:nvSpPr>
        <dsp:cNvPr id="0" name=""/>
        <dsp:cNvSpPr/>
      </dsp:nvSpPr>
      <dsp:spPr>
        <a:xfrm>
          <a:off x="1174"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728E18-38FD-EB4A-A51E-AFD64991721A}">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A basketball player can shoot a ball into the basket with a probability of 0.6. What is the probability that he misses the shot?</a:t>
          </a:r>
          <a:br>
            <a:rPr lang="en-GB" sz="2100" kern="1200"/>
          </a:br>
          <a:endParaRPr lang="en-US" sz="2100" kern="1200"/>
        </a:p>
      </dsp:txBody>
      <dsp:txXfrm>
        <a:off x="535713" y="1032452"/>
        <a:ext cx="3967760" cy="2463577"/>
      </dsp:txXfrm>
    </dsp:sp>
    <dsp:sp modelId="{A7211A71-C18C-534E-BA52-ECE020505EFB}">
      <dsp:nvSpPr>
        <dsp:cNvPr id="0" name=""/>
        <dsp:cNvSpPr/>
      </dsp:nvSpPr>
      <dsp:spPr>
        <a:xfrm>
          <a:off x="5038013"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D8CF70-B6AE-AB49-8859-B40E3A064506}">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a:t>Solution:</a:t>
          </a:r>
          <a:r>
            <a:rPr lang="en-GB" sz="2100" kern="1200"/>
            <a:t> We know that success probability P (X = 1) = p = 0.6</a:t>
          </a:r>
          <a:br>
            <a:rPr lang="en-GB" sz="2100" kern="1200"/>
          </a:br>
          <a:r>
            <a:rPr lang="en-GB" sz="2100" kern="1200"/>
            <a:t>Thus, probability of failure is P (X = 0) = 1 - p = 1 - 0.6 = 0.4</a:t>
          </a:r>
          <a:br>
            <a:rPr lang="en-GB" sz="2100" kern="1200"/>
          </a:br>
          <a:r>
            <a:rPr lang="en-GB" sz="2100" b="1" kern="1200"/>
            <a:t>Answer:</a:t>
          </a:r>
          <a:r>
            <a:rPr lang="en-GB" sz="2100" kern="1200"/>
            <a:t> The probability of failure of the Bernoulli distribution is 0.4</a:t>
          </a:r>
          <a:endParaRPr lang="en-US" sz="2100" kern="1200"/>
        </a:p>
      </dsp:txBody>
      <dsp:txXfrm>
        <a:off x="5572553" y="1032452"/>
        <a:ext cx="3967760" cy="246357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2936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8546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641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5834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0238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0549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153745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85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2310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0315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9/15/22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63565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79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438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102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25777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447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9/15/22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39090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Probability Function for Discrete Variables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4231-6400-77FE-13A3-1BFF23553E3A}"/>
              </a:ext>
            </a:extLst>
          </p:cNvPr>
          <p:cNvSpPr>
            <a:spLocks noGrp="1"/>
          </p:cNvSpPr>
          <p:nvPr>
            <p:ph type="title"/>
          </p:nvPr>
        </p:nvSpPr>
        <p:spPr/>
        <p:txBody>
          <a:bodyPr/>
          <a:lstStyle/>
          <a:p>
            <a:r>
              <a:rPr lang="en-US" b="1" dirty="0"/>
              <a:t>Probability Mass Function-PMF </a:t>
            </a:r>
            <a:br>
              <a:rPr lang="en-US" b="1" dirty="0"/>
            </a:br>
            <a:r>
              <a:rPr lang="en-US" b="1" dirty="0"/>
              <a:t>Continued..</a:t>
            </a:r>
            <a:endParaRPr lang="en-US" dirty="0"/>
          </a:p>
        </p:txBody>
      </p:sp>
      <p:pic>
        <p:nvPicPr>
          <p:cNvPr id="4" name="Content Placeholder 3">
            <a:extLst>
              <a:ext uri="{FF2B5EF4-FFF2-40B4-BE49-F238E27FC236}">
                <a16:creationId xmlns:a16="http://schemas.microsoft.com/office/drawing/2014/main" id="{3684358B-B5ED-4C88-5906-8D808CCA902C}"/>
              </a:ext>
            </a:extLst>
          </p:cNvPr>
          <p:cNvPicPr>
            <a:picLocks noGrp="1" noChangeAspect="1"/>
          </p:cNvPicPr>
          <p:nvPr>
            <p:ph idx="1"/>
          </p:nvPr>
        </p:nvPicPr>
        <p:blipFill rotWithShape="1">
          <a:blip r:embed="rId2"/>
          <a:srcRect l="37842" t="42624" r="29837" b="21999"/>
          <a:stretch/>
        </p:blipFill>
        <p:spPr>
          <a:xfrm>
            <a:off x="1691640" y="2079162"/>
            <a:ext cx="7582362" cy="4400649"/>
          </a:xfrm>
          <a:prstGeom prst="rect">
            <a:avLst/>
          </a:prstGeom>
          <a:ln>
            <a:solidFill>
              <a:schemeClr val="tx1"/>
            </a:solidFill>
          </a:ln>
        </p:spPr>
      </p:pic>
    </p:spTree>
    <p:extLst>
      <p:ext uri="{BB962C8B-B14F-4D97-AF65-F5344CB8AC3E}">
        <p14:creationId xmlns:p14="http://schemas.microsoft.com/office/powerpoint/2010/main" val="391473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1E3C-376A-F8AC-A3DE-207C9D694D2C}"/>
              </a:ext>
            </a:extLst>
          </p:cNvPr>
          <p:cNvSpPr>
            <a:spLocks noGrp="1"/>
          </p:cNvSpPr>
          <p:nvPr>
            <p:ph type="title"/>
          </p:nvPr>
        </p:nvSpPr>
        <p:spPr/>
        <p:txBody>
          <a:bodyPr/>
          <a:lstStyle/>
          <a:p>
            <a:r>
              <a:rPr lang="en-US" dirty="0"/>
              <a:t>Probability Mass Function continued </a:t>
            </a:r>
          </a:p>
        </p:txBody>
      </p:sp>
      <p:sp>
        <p:nvSpPr>
          <p:cNvPr id="3" name="Content Placeholder 2">
            <a:extLst>
              <a:ext uri="{FF2B5EF4-FFF2-40B4-BE49-F238E27FC236}">
                <a16:creationId xmlns:a16="http://schemas.microsoft.com/office/drawing/2014/main" id="{4B2815DE-CBB3-278D-77D0-088604CFEA6E}"/>
              </a:ext>
            </a:extLst>
          </p:cNvPr>
          <p:cNvSpPr>
            <a:spLocks noGrp="1"/>
          </p:cNvSpPr>
          <p:nvPr>
            <p:ph idx="1"/>
          </p:nvPr>
        </p:nvSpPr>
        <p:spPr/>
        <p:txBody>
          <a:bodyPr/>
          <a:lstStyle/>
          <a:p>
            <a:r>
              <a:rPr lang="en-GB" dirty="0"/>
              <a:t>The </a:t>
            </a:r>
            <a:r>
              <a:rPr lang="en-GB" b="1" dirty="0"/>
              <a:t>probability mass function</a:t>
            </a:r>
            <a:r>
              <a:rPr lang="en-GB" dirty="0"/>
              <a:t>, P(X=x)=f(x), of a discrete random variable X is a function that satisfies the following properties:</a:t>
            </a:r>
          </a:p>
          <a:p>
            <a:pPr marL="0" indent="0">
              <a:buNone/>
            </a:pPr>
            <a:endParaRPr lang="en-GB" dirty="0"/>
          </a:p>
        </p:txBody>
      </p:sp>
      <p:pic>
        <p:nvPicPr>
          <p:cNvPr id="5" name="Picture 4" descr="Text&#10;&#10;Description automatically generated with medium confidence">
            <a:extLst>
              <a:ext uri="{FF2B5EF4-FFF2-40B4-BE49-F238E27FC236}">
                <a16:creationId xmlns:a16="http://schemas.microsoft.com/office/drawing/2014/main" id="{056462D1-C7D6-955F-64C5-9A1976E5E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540" y="2890520"/>
            <a:ext cx="5816600" cy="1473200"/>
          </a:xfrm>
          <a:prstGeom prst="rect">
            <a:avLst/>
          </a:prstGeom>
        </p:spPr>
      </p:pic>
    </p:spTree>
    <p:extLst>
      <p:ext uri="{BB962C8B-B14F-4D97-AF65-F5344CB8AC3E}">
        <p14:creationId xmlns:p14="http://schemas.microsoft.com/office/powerpoint/2010/main" val="176257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04D9-9404-EBD4-20DC-508A519636B1}"/>
              </a:ext>
            </a:extLst>
          </p:cNvPr>
          <p:cNvSpPr>
            <a:spLocks noGrp="1"/>
          </p:cNvSpPr>
          <p:nvPr>
            <p:ph type="title"/>
          </p:nvPr>
        </p:nvSpPr>
        <p:spPr/>
        <p:txBody>
          <a:bodyPr/>
          <a:lstStyle/>
          <a:p>
            <a:r>
              <a:rPr lang="en-US" dirty="0"/>
              <a:t>Probability Mass Function Continued </a:t>
            </a:r>
          </a:p>
        </p:txBody>
      </p:sp>
      <p:sp>
        <p:nvSpPr>
          <p:cNvPr id="3" name="Content Placeholder 2">
            <a:extLst>
              <a:ext uri="{FF2B5EF4-FFF2-40B4-BE49-F238E27FC236}">
                <a16:creationId xmlns:a16="http://schemas.microsoft.com/office/drawing/2014/main" id="{A53B5955-4380-909B-A8EC-A956D0B6FBBF}"/>
              </a:ext>
            </a:extLst>
          </p:cNvPr>
          <p:cNvSpPr>
            <a:spLocks noGrp="1"/>
          </p:cNvSpPr>
          <p:nvPr>
            <p:ph idx="1"/>
          </p:nvPr>
        </p:nvSpPr>
        <p:spPr/>
        <p:txBody>
          <a:bodyPr>
            <a:normAutofit lnSpcReduction="10000"/>
          </a:bodyPr>
          <a:lstStyle/>
          <a:p>
            <a:r>
              <a:rPr lang="en-GB" dirty="0"/>
              <a:t>First item basically says that, for every element x in the support S, all of the probabilities must be positive. Note that if x does not belong in the support S, then f(x)=0. The second item basically says that if you add up the probabilities for all of the possible x values in the support S, then the sum must equal 1. And, the third item says to determine the probability associated with the event A, you just sum up the probabilities of the x values in A.</a:t>
            </a:r>
          </a:p>
          <a:p>
            <a:r>
              <a:rPr lang="en-GB" dirty="0"/>
              <a:t>Since f(x) is a function, it can be presented:</a:t>
            </a:r>
          </a:p>
          <a:p>
            <a:pPr lvl="1"/>
            <a:r>
              <a:rPr lang="en-GB" dirty="0"/>
              <a:t>in tabular form</a:t>
            </a:r>
          </a:p>
          <a:p>
            <a:pPr lvl="1"/>
            <a:r>
              <a:rPr lang="en-GB" dirty="0"/>
              <a:t>in graphical form</a:t>
            </a:r>
          </a:p>
          <a:p>
            <a:pPr lvl="1"/>
            <a:r>
              <a:rPr lang="en-GB" dirty="0"/>
              <a:t>as a formula</a:t>
            </a:r>
          </a:p>
          <a:p>
            <a:pPr marL="0" indent="0">
              <a:buNone/>
            </a:pPr>
            <a:br>
              <a:rPr lang="en-GB" dirty="0"/>
            </a:br>
            <a:endParaRPr lang="en-US" dirty="0"/>
          </a:p>
        </p:txBody>
      </p:sp>
    </p:spTree>
    <p:extLst>
      <p:ext uri="{BB962C8B-B14F-4D97-AF65-F5344CB8AC3E}">
        <p14:creationId xmlns:p14="http://schemas.microsoft.com/office/powerpoint/2010/main" val="3859928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4EDF-C7E2-A616-4955-5C2518F5F1F8}"/>
              </a:ext>
            </a:extLst>
          </p:cNvPr>
          <p:cNvSpPr>
            <a:spLocks noGrp="1"/>
          </p:cNvSpPr>
          <p:nvPr>
            <p:ph type="title"/>
          </p:nvPr>
        </p:nvSpPr>
        <p:spPr/>
        <p:txBody>
          <a:bodyPr/>
          <a:lstStyle/>
          <a:p>
            <a:r>
              <a:rPr lang="en-US" dirty="0"/>
              <a:t>Worked Example </a:t>
            </a:r>
          </a:p>
        </p:txBody>
      </p:sp>
      <p:pic>
        <p:nvPicPr>
          <p:cNvPr id="5" name="Content Placeholder 4">
            <a:extLst>
              <a:ext uri="{FF2B5EF4-FFF2-40B4-BE49-F238E27FC236}">
                <a16:creationId xmlns:a16="http://schemas.microsoft.com/office/drawing/2014/main" id="{21D43ADD-6004-B4CF-3DFA-04AA5B8B6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690" y="1493520"/>
            <a:ext cx="9979794" cy="1935480"/>
          </a:xfrm>
        </p:spPr>
      </p:pic>
    </p:spTree>
    <p:extLst>
      <p:ext uri="{BB962C8B-B14F-4D97-AF65-F5344CB8AC3E}">
        <p14:creationId xmlns:p14="http://schemas.microsoft.com/office/powerpoint/2010/main" val="359777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C18F-9B4B-29A3-1BE0-A677FD03EA6F}"/>
              </a:ext>
            </a:extLst>
          </p:cNvPr>
          <p:cNvSpPr>
            <a:spLocks noGrp="1"/>
          </p:cNvSpPr>
          <p:nvPr>
            <p:ph type="title"/>
          </p:nvPr>
        </p:nvSpPr>
        <p:spPr/>
        <p:txBody>
          <a:bodyPr/>
          <a:lstStyle/>
          <a:p>
            <a:r>
              <a:rPr lang="en-US" dirty="0"/>
              <a:t>Solution</a:t>
            </a:r>
          </a:p>
        </p:txBody>
      </p:sp>
      <p:pic>
        <p:nvPicPr>
          <p:cNvPr id="5" name="Content Placeholder 4" descr="A picture containing table&#10;&#10;Description automatically generated">
            <a:extLst>
              <a:ext uri="{FF2B5EF4-FFF2-40B4-BE49-F238E27FC236}">
                <a16:creationId xmlns:a16="http://schemas.microsoft.com/office/drawing/2014/main" id="{9C0D0EF9-C5F8-A56E-A652-527B382AE9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492" y="1930400"/>
            <a:ext cx="8357179" cy="4111625"/>
          </a:xfrm>
        </p:spPr>
      </p:pic>
    </p:spTree>
    <p:extLst>
      <p:ext uri="{BB962C8B-B14F-4D97-AF65-F5344CB8AC3E}">
        <p14:creationId xmlns:p14="http://schemas.microsoft.com/office/powerpoint/2010/main" val="47725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2BFF-471E-B4C8-B6E4-A691F18AF532}"/>
              </a:ext>
            </a:extLst>
          </p:cNvPr>
          <p:cNvSpPr>
            <a:spLocks noGrp="1"/>
          </p:cNvSpPr>
          <p:nvPr>
            <p:ph type="title"/>
          </p:nvPr>
        </p:nvSpPr>
        <p:spPr/>
        <p:txBody>
          <a:bodyPr/>
          <a:lstStyle/>
          <a:p>
            <a:r>
              <a:rPr lang="en-US" dirty="0"/>
              <a:t>Characteristics of Random Variables</a:t>
            </a:r>
          </a:p>
        </p:txBody>
      </p:sp>
      <p:sp>
        <p:nvSpPr>
          <p:cNvPr id="3" name="Content Placeholder 2">
            <a:extLst>
              <a:ext uri="{FF2B5EF4-FFF2-40B4-BE49-F238E27FC236}">
                <a16:creationId xmlns:a16="http://schemas.microsoft.com/office/drawing/2014/main" id="{7C4A3B06-951D-0E16-96B8-9E33E1E5BC07}"/>
              </a:ext>
            </a:extLst>
          </p:cNvPr>
          <p:cNvSpPr>
            <a:spLocks noGrp="1"/>
          </p:cNvSpPr>
          <p:nvPr>
            <p:ph idx="1"/>
          </p:nvPr>
        </p:nvSpPr>
        <p:spPr/>
        <p:txBody>
          <a:bodyPr/>
          <a:lstStyle/>
          <a:p>
            <a:r>
              <a:rPr lang="en-GB" i="1" dirty="0"/>
              <a:t>Expectation</a:t>
            </a:r>
          </a:p>
          <a:p>
            <a:r>
              <a:rPr lang="en-GB" i="1" dirty="0"/>
              <a:t>Variance</a:t>
            </a:r>
          </a:p>
          <a:p>
            <a:r>
              <a:rPr lang="en-GB" i="1" dirty="0"/>
              <a:t>Standard deviation</a:t>
            </a:r>
          </a:p>
          <a:p>
            <a:pPr marL="0" indent="0">
              <a:buNone/>
            </a:pPr>
            <a:endParaRPr lang="en-GB" i="1" dirty="0"/>
          </a:p>
        </p:txBody>
      </p:sp>
    </p:spTree>
    <p:extLst>
      <p:ext uri="{BB962C8B-B14F-4D97-AF65-F5344CB8AC3E}">
        <p14:creationId xmlns:p14="http://schemas.microsoft.com/office/powerpoint/2010/main" val="339953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5BE1-4213-3B96-97D0-F692032D9CFE}"/>
              </a:ext>
            </a:extLst>
          </p:cNvPr>
          <p:cNvSpPr>
            <a:spLocks noGrp="1"/>
          </p:cNvSpPr>
          <p:nvPr>
            <p:ph type="title"/>
          </p:nvPr>
        </p:nvSpPr>
        <p:spPr/>
        <p:txBody>
          <a:bodyPr/>
          <a:lstStyle/>
          <a:p>
            <a:r>
              <a:rPr lang="en-US"/>
              <a:t>Expectation </a:t>
            </a:r>
            <a:endParaRPr lang="en-US" dirty="0"/>
          </a:p>
        </p:txBody>
      </p:sp>
      <p:sp>
        <p:nvSpPr>
          <p:cNvPr id="3" name="Content Placeholder 2">
            <a:extLst>
              <a:ext uri="{FF2B5EF4-FFF2-40B4-BE49-F238E27FC236}">
                <a16:creationId xmlns:a16="http://schemas.microsoft.com/office/drawing/2014/main" id="{FC174AA7-2D8B-B541-C743-C653C31B190E}"/>
              </a:ext>
            </a:extLst>
          </p:cNvPr>
          <p:cNvSpPr>
            <a:spLocks noGrp="1"/>
          </p:cNvSpPr>
          <p:nvPr>
            <p:ph idx="1"/>
          </p:nvPr>
        </p:nvSpPr>
        <p:spPr/>
        <p:txBody>
          <a:bodyPr/>
          <a:lstStyle/>
          <a:p>
            <a:r>
              <a:rPr lang="en-GB" b="1"/>
              <a:t>Expectation</a:t>
            </a:r>
            <a:r>
              <a:rPr lang="en-GB"/>
              <a:t> or </a:t>
            </a:r>
            <a:r>
              <a:rPr lang="en-GB" b="1"/>
              <a:t>expected value</a:t>
            </a:r>
            <a:r>
              <a:rPr lang="en-GB"/>
              <a:t> of a random variable </a:t>
            </a:r>
            <a:r>
              <a:rPr lang="en-GB" i="1"/>
              <a:t>X</a:t>
            </a:r>
            <a:r>
              <a:rPr lang="en-GB"/>
              <a:t> is its mean, the average value.</a:t>
            </a:r>
          </a:p>
          <a:p>
            <a:endParaRPr lang="en-GB" dirty="0"/>
          </a:p>
        </p:txBody>
      </p:sp>
      <p:pic>
        <p:nvPicPr>
          <p:cNvPr id="5" name="Picture 4" descr="Graphical user interface, text, application&#10;&#10;Description automatically generated with medium confidence">
            <a:extLst>
              <a:ext uri="{FF2B5EF4-FFF2-40B4-BE49-F238E27FC236}">
                <a16:creationId xmlns:a16="http://schemas.microsoft.com/office/drawing/2014/main" id="{34318518-F33A-5CEB-CE22-034057767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70" y="2933700"/>
            <a:ext cx="8479790" cy="3121615"/>
          </a:xfrm>
          <a:prstGeom prst="rect">
            <a:avLst/>
          </a:prstGeom>
        </p:spPr>
      </p:pic>
    </p:spTree>
    <p:extLst>
      <p:ext uri="{BB962C8B-B14F-4D97-AF65-F5344CB8AC3E}">
        <p14:creationId xmlns:p14="http://schemas.microsoft.com/office/powerpoint/2010/main" val="24708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C747-7330-A037-BCEF-0AAB9A3C414B}"/>
              </a:ext>
            </a:extLst>
          </p:cNvPr>
          <p:cNvSpPr>
            <a:spLocks noGrp="1"/>
          </p:cNvSpPr>
          <p:nvPr>
            <p:ph type="title"/>
          </p:nvPr>
        </p:nvSpPr>
        <p:spPr/>
        <p:txBody>
          <a:bodyPr/>
          <a:lstStyle/>
          <a:p>
            <a:r>
              <a:rPr lang="en-US" dirty="0"/>
              <a:t>Expectation-Example</a:t>
            </a:r>
          </a:p>
        </p:txBody>
      </p:sp>
      <p:pic>
        <p:nvPicPr>
          <p:cNvPr id="5" name="Content Placeholder 4" descr="Text&#10;&#10;Description automatically generated">
            <a:extLst>
              <a:ext uri="{FF2B5EF4-FFF2-40B4-BE49-F238E27FC236}">
                <a16:creationId xmlns:a16="http://schemas.microsoft.com/office/drawing/2014/main" id="{5717C112-B829-062C-7F54-2B2DFFC2F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6358"/>
            <a:ext cx="5928360" cy="5160380"/>
          </a:xfrm>
        </p:spPr>
      </p:pic>
    </p:spTree>
    <p:extLst>
      <p:ext uri="{BB962C8B-B14F-4D97-AF65-F5344CB8AC3E}">
        <p14:creationId xmlns:p14="http://schemas.microsoft.com/office/powerpoint/2010/main" val="73698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D1E4-6980-C87B-826C-89969782BDEB}"/>
              </a:ext>
            </a:extLst>
          </p:cNvPr>
          <p:cNvSpPr>
            <a:spLocks noGrp="1"/>
          </p:cNvSpPr>
          <p:nvPr>
            <p:ph type="title"/>
          </p:nvPr>
        </p:nvSpPr>
        <p:spPr/>
        <p:txBody>
          <a:bodyPr/>
          <a:lstStyle/>
          <a:p>
            <a:r>
              <a:rPr lang="en-US" dirty="0"/>
              <a:t>Variance and Standard Deviation  </a:t>
            </a:r>
          </a:p>
        </p:txBody>
      </p:sp>
      <p:sp>
        <p:nvSpPr>
          <p:cNvPr id="3" name="Content Placeholder 2">
            <a:extLst>
              <a:ext uri="{FF2B5EF4-FFF2-40B4-BE49-F238E27FC236}">
                <a16:creationId xmlns:a16="http://schemas.microsoft.com/office/drawing/2014/main" id="{8B917A77-0D5D-0E24-B97C-8D244BD60642}"/>
              </a:ext>
            </a:extLst>
          </p:cNvPr>
          <p:cNvSpPr>
            <a:spLocks noGrp="1"/>
          </p:cNvSpPr>
          <p:nvPr>
            <p:ph idx="1"/>
          </p:nvPr>
        </p:nvSpPr>
        <p:spPr/>
        <p:txBody>
          <a:bodyPr/>
          <a:lstStyle/>
          <a:p>
            <a:r>
              <a:rPr lang="en-GB" b="1" dirty="0"/>
              <a:t>Variance</a:t>
            </a:r>
            <a:r>
              <a:rPr lang="en-GB" dirty="0"/>
              <a:t> of a random variable is defined as the expected squared deviation from the mean. For discrete random variables, variance is</a:t>
            </a:r>
          </a:p>
          <a:p>
            <a:pPr marL="0" indent="0">
              <a:buNone/>
            </a:pPr>
            <a:endParaRPr lang="en-GB" dirty="0"/>
          </a:p>
          <a:p>
            <a:endParaRPr lang="en-GB" dirty="0"/>
          </a:p>
          <a:p>
            <a:pPr marL="0" indent="0">
              <a:buNone/>
            </a:pPr>
            <a:endParaRPr lang="en-US" dirty="0"/>
          </a:p>
          <a:p>
            <a:pPr marL="0" indent="0">
              <a:buNone/>
            </a:pPr>
            <a:r>
              <a:rPr lang="en-US" b="1" dirty="0"/>
              <a:t>Standard Deviation </a:t>
            </a:r>
            <a:r>
              <a:rPr lang="en-US" dirty="0"/>
              <a:t>is square root of variance</a:t>
            </a:r>
          </a:p>
          <a:p>
            <a:pPr marL="0" indent="0">
              <a:buNone/>
            </a:pPr>
            <a:endParaRPr lang="en-US" b="1" dirty="0"/>
          </a:p>
        </p:txBody>
      </p:sp>
      <p:pic>
        <p:nvPicPr>
          <p:cNvPr id="5" name="Picture 4" descr="Text&#10;&#10;Description automatically generated with medium confidence">
            <a:extLst>
              <a:ext uri="{FF2B5EF4-FFF2-40B4-BE49-F238E27FC236}">
                <a16:creationId xmlns:a16="http://schemas.microsoft.com/office/drawing/2014/main" id="{7211AD46-F53D-7302-4E79-18E38139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846798"/>
            <a:ext cx="6635750" cy="1014002"/>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8D9CA3AB-5201-6C76-34FC-CE4DA96FD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4730033"/>
            <a:ext cx="6635752" cy="1014002"/>
          </a:xfrm>
          <a:prstGeom prst="rect">
            <a:avLst/>
          </a:prstGeom>
        </p:spPr>
      </p:pic>
    </p:spTree>
    <p:extLst>
      <p:ext uri="{BB962C8B-B14F-4D97-AF65-F5344CB8AC3E}">
        <p14:creationId xmlns:p14="http://schemas.microsoft.com/office/powerpoint/2010/main" val="3853333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7B6E-DAA4-E46A-1F26-A0B4250FAF23}"/>
              </a:ext>
            </a:extLst>
          </p:cNvPr>
          <p:cNvSpPr>
            <a:spLocks noGrp="1"/>
          </p:cNvSpPr>
          <p:nvPr>
            <p:ph type="title"/>
          </p:nvPr>
        </p:nvSpPr>
        <p:spPr/>
        <p:txBody>
          <a:bodyPr/>
          <a:lstStyle/>
          <a:p>
            <a:r>
              <a:rPr lang="en-US" dirty="0"/>
              <a:t>Example </a:t>
            </a:r>
          </a:p>
        </p:txBody>
      </p:sp>
      <p:pic>
        <p:nvPicPr>
          <p:cNvPr id="5" name="Content Placeholder 4" descr="Text&#10;&#10;Description automatically generated">
            <a:extLst>
              <a:ext uri="{FF2B5EF4-FFF2-40B4-BE49-F238E27FC236}">
                <a16:creationId xmlns:a16="http://schemas.microsoft.com/office/drawing/2014/main" id="{E46CF9EA-5472-7AFA-55FC-BACC55E67F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065" y="1270000"/>
            <a:ext cx="8770937" cy="1376323"/>
          </a:xfrm>
        </p:spPr>
      </p:pic>
      <p:pic>
        <p:nvPicPr>
          <p:cNvPr id="7" name="Picture 6" descr="Text&#10;&#10;Description automatically generated with medium confidence">
            <a:extLst>
              <a:ext uri="{FF2B5EF4-FFF2-40B4-BE49-F238E27FC236}">
                <a16:creationId xmlns:a16="http://schemas.microsoft.com/office/drawing/2014/main" id="{532868D5-B7E0-1F1F-DF52-E50739AB9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590800"/>
            <a:ext cx="6157219" cy="4001397"/>
          </a:xfrm>
          <a:prstGeom prst="rect">
            <a:avLst/>
          </a:prstGeom>
        </p:spPr>
      </p:pic>
    </p:spTree>
    <p:extLst>
      <p:ext uri="{BB962C8B-B14F-4D97-AF65-F5344CB8AC3E}">
        <p14:creationId xmlns:p14="http://schemas.microsoft.com/office/powerpoint/2010/main" val="378736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89F0-6D8E-ED52-799A-151F7B906A84}"/>
              </a:ext>
            </a:extLst>
          </p:cNvPr>
          <p:cNvSpPr>
            <a:spLocks noGrp="1"/>
          </p:cNvSpPr>
          <p:nvPr>
            <p:ph type="title"/>
          </p:nvPr>
        </p:nvSpPr>
        <p:spPr/>
        <p:txBody>
          <a:bodyPr/>
          <a:lstStyle/>
          <a:p>
            <a:r>
              <a:rPr lang="en-US" dirty="0"/>
              <a:t>Discrete vs Continuous </a:t>
            </a:r>
          </a:p>
        </p:txBody>
      </p:sp>
      <p:pic>
        <p:nvPicPr>
          <p:cNvPr id="4" name="Picture 4" descr="Diagram&#10;&#10;Description automatically generated">
            <a:extLst>
              <a:ext uri="{FF2B5EF4-FFF2-40B4-BE49-F238E27FC236}">
                <a16:creationId xmlns:a16="http://schemas.microsoft.com/office/drawing/2014/main" id="{3AC2FFD9-5278-6612-0969-431F0841E2D9}"/>
              </a:ext>
            </a:extLst>
          </p:cNvPr>
          <p:cNvPicPr>
            <a:picLocks noGrp="1" noChangeAspect="1"/>
          </p:cNvPicPr>
          <p:nvPr>
            <p:ph idx="1"/>
          </p:nvPr>
        </p:nvPicPr>
        <p:blipFill>
          <a:blip r:embed="rId2"/>
          <a:stretch>
            <a:fillRect/>
          </a:stretch>
        </p:blipFill>
        <p:spPr>
          <a:xfrm>
            <a:off x="1026422" y="1652589"/>
            <a:ext cx="8072663" cy="3880773"/>
          </a:xfrm>
        </p:spPr>
      </p:pic>
    </p:spTree>
    <p:extLst>
      <p:ext uri="{BB962C8B-B14F-4D97-AF65-F5344CB8AC3E}">
        <p14:creationId xmlns:p14="http://schemas.microsoft.com/office/powerpoint/2010/main" val="95010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FA5-DCBE-5BA0-D4FB-EB1395938D14}"/>
              </a:ext>
            </a:extLst>
          </p:cNvPr>
          <p:cNvSpPr>
            <a:spLocks noGrp="1"/>
          </p:cNvSpPr>
          <p:nvPr>
            <p:ph type="title"/>
          </p:nvPr>
        </p:nvSpPr>
        <p:spPr/>
        <p:txBody>
          <a:bodyPr/>
          <a:lstStyle/>
          <a:p>
            <a:r>
              <a:rPr lang="en-US" dirty="0"/>
              <a:t>Example Continued </a:t>
            </a:r>
          </a:p>
        </p:txBody>
      </p:sp>
      <p:pic>
        <p:nvPicPr>
          <p:cNvPr id="5" name="Content Placeholder 4" descr="Table&#10;&#10;Description automatically generated with medium confidence">
            <a:extLst>
              <a:ext uri="{FF2B5EF4-FFF2-40B4-BE49-F238E27FC236}">
                <a16:creationId xmlns:a16="http://schemas.microsoft.com/office/drawing/2014/main" id="{9AA60257-09D4-11C4-3083-4B0D2A682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06099"/>
            <a:ext cx="8596312" cy="3523615"/>
          </a:xfrm>
        </p:spPr>
      </p:pic>
    </p:spTree>
    <p:extLst>
      <p:ext uri="{BB962C8B-B14F-4D97-AF65-F5344CB8AC3E}">
        <p14:creationId xmlns:p14="http://schemas.microsoft.com/office/powerpoint/2010/main" val="303513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B8A1-3EEA-42F8-EC4A-B483FF336CA5}"/>
              </a:ext>
            </a:extLst>
          </p:cNvPr>
          <p:cNvSpPr>
            <a:spLocks noGrp="1"/>
          </p:cNvSpPr>
          <p:nvPr>
            <p:ph type="title"/>
          </p:nvPr>
        </p:nvSpPr>
        <p:spPr/>
        <p:txBody>
          <a:bodyPr/>
          <a:lstStyle/>
          <a:p>
            <a:r>
              <a:rPr lang="en-US" dirty="0"/>
              <a:t>Covariance and correlation </a:t>
            </a:r>
          </a:p>
        </p:txBody>
      </p:sp>
      <p:sp>
        <p:nvSpPr>
          <p:cNvPr id="3" name="Content Placeholder 2">
            <a:extLst>
              <a:ext uri="{FF2B5EF4-FFF2-40B4-BE49-F238E27FC236}">
                <a16:creationId xmlns:a16="http://schemas.microsoft.com/office/drawing/2014/main" id="{ECEC35E7-9FC2-6038-1CC6-C609B8A10FBC}"/>
              </a:ext>
            </a:extLst>
          </p:cNvPr>
          <p:cNvSpPr>
            <a:spLocks noGrp="1"/>
          </p:cNvSpPr>
          <p:nvPr>
            <p:ph idx="1"/>
          </p:nvPr>
        </p:nvSpPr>
        <p:spPr/>
        <p:txBody>
          <a:bodyPr/>
          <a:lstStyle/>
          <a:p>
            <a:r>
              <a:rPr lang="en-GB" dirty="0"/>
              <a:t>Expectation, variance, and standard deviation characterize the distribution of a single random variable. Now we introduce measures of </a:t>
            </a:r>
            <a:r>
              <a:rPr lang="en-GB" i="1" dirty="0"/>
              <a:t>association</a:t>
            </a:r>
            <a:r>
              <a:rPr lang="en-GB" dirty="0"/>
              <a:t> of two random variables.</a:t>
            </a:r>
          </a:p>
          <a:p>
            <a:endParaRPr lang="en-US" dirty="0"/>
          </a:p>
        </p:txBody>
      </p:sp>
      <p:pic>
        <p:nvPicPr>
          <p:cNvPr id="5" name="Picture 4" descr="Text, letter&#10;&#10;Description automatically generated">
            <a:extLst>
              <a:ext uri="{FF2B5EF4-FFF2-40B4-BE49-F238E27FC236}">
                <a16:creationId xmlns:a16="http://schemas.microsoft.com/office/drawing/2014/main" id="{BA1BF0B3-041B-2269-1485-D29A4987C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370" y="3429000"/>
            <a:ext cx="6413500" cy="2362200"/>
          </a:xfrm>
          <a:prstGeom prst="rect">
            <a:avLst/>
          </a:prstGeom>
        </p:spPr>
      </p:pic>
    </p:spTree>
    <p:extLst>
      <p:ext uri="{BB962C8B-B14F-4D97-AF65-F5344CB8AC3E}">
        <p14:creationId xmlns:p14="http://schemas.microsoft.com/office/powerpoint/2010/main" val="394263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DB5C-F393-D3E6-97EE-65B03EA74AFD}"/>
              </a:ext>
            </a:extLst>
          </p:cNvPr>
          <p:cNvSpPr>
            <a:spLocks noGrp="1"/>
          </p:cNvSpPr>
          <p:nvPr>
            <p:ph type="title"/>
          </p:nvPr>
        </p:nvSpPr>
        <p:spPr/>
        <p:txBody>
          <a:bodyPr/>
          <a:lstStyle/>
          <a:p>
            <a:r>
              <a:rPr lang="en-US" dirty="0"/>
              <a:t>Correlation </a:t>
            </a:r>
          </a:p>
        </p:txBody>
      </p:sp>
      <p:pic>
        <p:nvPicPr>
          <p:cNvPr id="5" name="Content Placeholder 4" descr="Text&#10;&#10;Description automatically generated">
            <a:extLst>
              <a:ext uri="{FF2B5EF4-FFF2-40B4-BE49-F238E27FC236}">
                <a16:creationId xmlns:a16="http://schemas.microsoft.com/office/drawing/2014/main" id="{B466903B-9703-F982-DB00-CFE3917192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75" y="2279448"/>
            <a:ext cx="9112886" cy="2153328"/>
          </a:xfrm>
        </p:spPr>
      </p:pic>
    </p:spTree>
    <p:extLst>
      <p:ext uri="{BB962C8B-B14F-4D97-AF65-F5344CB8AC3E}">
        <p14:creationId xmlns:p14="http://schemas.microsoft.com/office/powerpoint/2010/main" val="81838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39FB8-C132-B160-0F3B-B75F776429DF}"/>
              </a:ext>
            </a:extLst>
          </p:cNvPr>
          <p:cNvSpPr>
            <a:spLocks noGrp="1"/>
          </p:cNvSpPr>
          <p:nvPr>
            <p:ph type="title"/>
          </p:nvPr>
        </p:nvSpPr>
        <p:spPr/>
        <p:txBody>
          <a:bodyPr/>
          <a:lstStyle/>
          <a:p>
            <a:r>
              <a:rPr lang="en-US" dirty="0"/>
              <a:t>Covariance and Correlation </a:t>
            </a:r>
          </a:p>
        </p:txBody>
      </p:sp>
      <p:sp>
        <p:nvSpPr>
          <p:cNvPr id="3" name="Content Placeholder 2">
            <a:extLst>
              <a:ext uri="{FF2B5EF4-FFF2-40B4-BE49-F238E27FC236}">
                <a16:creationId xmlns:a16="http://schemas.microsoft.com/office/drawing/2014/main" id="{893C0F3F-9299-EC10-4224-96D38719A189}"/>
              </a:ext>
            </a:extLst>
          </p:cNvPr>
          <p:cNvSpPr>
            <a:spLocks noGrp="1"/>
          </p:cNvSpPr>
          <p:nvPr>
            <p:ph idx="1"/>
          </p:nvPr>
        </p:nvSpPr>
        <p:spPr/>
        <p:txBody>
          <a:bodyPr/>
          <a:lstStyle/>
          <a:p>
            <a:r>
              <a:rPr lang="en-GB" dirty="0"/>
              <a:t>In essence, covariance represents the ability of two variables to increase or decrease together with respect to their mean values. Covariance can be positive, negative, or zero.</a:t>
            </a:r>
          </a:p>
          <a:p>
            <a:r>
              <a:rPr lang="en-GB" dirty="0"/>
              <a:t>Correlation is a normalized version of covariance. Covariance is a quantity that depends on the units of the variables used. Thus, if the units of either or both of the variables are changed, the digits of covariance change too. For solving this problem of units, correlation was introduced. Correlation can be positive, negative, or neutral.</a:t>
            </a:r>
          </a:p>
          <a:p>
            <a:pPr marL="0" indent="0">
              <a:buNone/>
            </a:pPr>
            <a:br>
              <a:rPr lang="en-GB" dirty="0"/>
            </a:br>
            <a:endParaRPr lang="en-US" dirty="0"/>
          </a:p>
        </p:txBody>
      </p:sp>
    </p:spTree>
    <p:extLst>
      <p:ext uri="{BB962C8B-B14F-4D97-AF65-F5344CB8AC3E}">
        <p14:creationId xmlns:p14="http://schemas.microsoft.com/office/powerpoint/2010/main" val="314730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C28E-8D43-D568-5C5E-0DC61FEACE9F}"/>
              </a:ext>
            </a:extLst>
          </p:cNvPr>
          <p:cNvSpPr>
            <a:spLocks noGrp="1"/>
          </p:cNvSpPr>
          <p:nvPr>
            <p:ph type="title"/>
          </p:nvPr>
        </p:nvSpPr>
        <p:spPr/>
        <p:txBody>
          <a:bodyPr/>
          <a:lstStyle/>
          <a:p>
            <a:r>
              <a:rPr lang="en-US" dirty="0"/>
              <a:t>Families of Discrete Distributions </a:t>
            </a:r>
          </a:p>
        </p:txBody>
      </p:sp>
      <p:sp>
        <p:nvSpPr>
          <p:cNvPr id="3" name="Content Placeholder 2">
            <a:extLst>
              <a:ext uri="{FF2B5EF4-FFF2-40B4-BE49-F238E27FC236}">
                <a16:creationId xmlns:a16="http://schemas.microsoft.com/office/drawing/2014/main" id="{133CF53B-5182-4E4B-A734-492294681981}"/>
              </a:ext>
            </a:extLst>
          </p:cNvPr>
          <p:cNvSpPr>
            <a:spLocks noGrp="1"/>
          </p:cNvSpPr>
          <p:nvPr>
            <p:ph idx="1"/>
          </p:nvPr>
        </p:nvSpPr>
        <p:spPr/>
        <p:txBody>
          <a:bodyPr/>
          <a:lstStyle/>
          <a:p>
            <a:r>
              <a:rPr lang="en-US" dirty="0"/>
              <a:t>Bernoulli Distribution </a:t>
            </a:r>
          </a:p>
          <a:p>
            <a:r>
              <a:rPr lang="en-US" dirty="0"/>
              <a:t>Binomial Distribution </a:t>
            </a:r>
          </a:p>
          <a:p>
            <a:pPr marL="0" indent="0">
              <a:buNone/>
            </a:pPr>
            <a:endParaRPr lang="en-US" dirty="0"/>
          </a:p>
        </p:txBody>
      </p:sp>
    </p:spTree>
    <p:extLst>
      <p:ext uri="{BB962C8B-B14F-4D97-AF65-F5344CB8AC3E}">
        <p14:creationId xmlns:p14="http://schemas.microsoft.com/office/powerpoint/2010/main" val="10662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0374-2F5F-1C96-0DE4-6A793F01D34B}"/>
              </a:ext>
            </a:extLst>
          </p:cNvPr>
          <p:cNvSpPr>
            <a:spLocks noGrp="1"/>
          </p:cNvSpPr>
          <p:nvPr>
            <p:ph type="title"/>
          </p:nvPr>
        </p:nvSpPr>
        <p:spPr/>
        <p:txBody>
          <a:bodyPr/>
          <a:lstStyle/>
          <a:p>
            <a:r>
              <a:rPr lang="en-US" dirty="0"/>
              <a:t>Bernoulli Distribution </a:t>
            </a:r>
          </a:p>
        </p:txBody>
      </p:sp>
      <p:sp>
        <p:nvSpPr>
          <p:cNvPr id="3" name="Content Placeholder 2">
            <a:extLst>
              <a:ext uri="{FF2B5EF4-FFF2-40B4-BE49-F238E27FC236}">
                <a16:creationId xmlns:a16="http://schemas.microsoft.com/office/drawing/2014/main" id="{69E56BD4-ABB4-3707-55AE-393B0450F3C0}"/>
              </a:ext>
            </a:extLst>
          </p:cNvPr>
          <p:cNvSpPr>
            <a:spLocks noGrp="1"/>
          </p:cNvSpPr>
          <p:nvPr>
            <p:ph idx="1"/>
          </p:nvPr>
        </p:nvSpPr>
        <p:spPr/>
        <p:txBody>
          <a:bodyPr/>
          <a:lstStyle/>
          <a:p>
            <a:r>
              <a:rPr lang="en-GB" dirty="0"/>
              <a:t>A random variable with two possible values, 0 and 1, is called a </a:t>
            </a:r>
            <a:r>
              <a:rPr lang="en-GB" b="1" dirty="0"/>
              <a:t>Bernoulli variable</a:t>
            </a:r>
            <a:r>
              <a:rPr lang="en-GB" dirty="0"/>
              <a:t>, its distribution is </a:t>
            </a:r>
            <a:r>
              <a:rPr lang="en-GB" b="1" dirty="0"/>
              <a:t>Bernoulli distribution</a:t>
            </a:r>
            <a:r>
              <a:rPr lang="en-GB" dirty="0"/>
              <a:t>, and any experiment with a </a:t>
            </a:r>
            <a:r>
              <a:rPr lang="en-GB" i="1" dirty="0"/>
              <a:t>binary outcome</a:t>
            </a:r>
            <a:r>
              <a:rPr lang="en-GB" dirty="0"/>
              <a:t> is called a </a:t>
            </a:r>
            <a:r>
              <a:rPr lang="en-GB" b="1" dirty="0"/>
              <a:t>Bernoulli trial</a:t>
            </a:r>
            <a:r>
              <a:rPr lang="en-GB" dirty="0"/>
              <a:t>.</a:t>
            </a:r>
          </a:p>
          <a:p>
            <a:r>
              <a:rPr lang="en-GB" dirty="0"/>
              <a:t>Good or defective components, parts that pass or fail tests, transmitted or lost signals, working or malfunctioning hardware, benign or malicious attachments, sites that contain or do not contain a keyword, girls and boys, heads and tails, and so on, are examples of Bernoulli trials.</a:t>
            </a:r>
          </a:p>
          <a:p>
            <a:r>
              <a:rPr lang="en-GB" dirty="0"/>
              <a:t>All these experiments fit the same Bernoulli model, where we shall use generic names for the two outcomes: “</a:t>
            </a:r>
            <a:r>
              <a:rPr lang="en-GB" i="1" dirty="0"/>
              <a:t>successes</a:t>
            </a:r>
            <a:r>
              <a:rPr lang="en-GB" dirty="0"/>
              <a:t>” and “</a:t>
            </a:r>
            <a:r>
              <a:rPr lang="en-GB" i="1" dirty="0"/>
              <a:t>failures</a:t>
            </a:r>
            <a:r>
              <a:rPr lang="en-GB" dirty="0"/>
              <a:t>.”</a:t>
            </a:r>
          </a:p>
        </p:txBody>
      </p:sp>
    </p:spTree>
    <p:extLst>
      <p:ext uri="{BB962C8B-B14F-4D97-AF65-F5344CB8AC3E}">
        <p14:creationId xmlns:p14="http://schemas.microsoft.com/office/powerpoint/2010/main" val="54450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369B-2F7E-A2AD-B012-61B7112DA12C}"/>
              </a:ext>
            </a:extLst>
          </p:cNvPr>
          <p:cNvSpPr>
            <a:spLocks noGrp="1"/>
          </p:cNvSpPr>
          <p:nvPr>
            <p:ph type="title"/>
          </p:nvPr>
        </p:nvSpPr>
        <p:spPr/>
        <p:txBody>
          <a:bodyPr/>
          <a:lstStyle/>
          <a:p>
            <a:r>
              <a:rPr lang="en-US" dirty="0"/>
              <a:t>Bernoulli Distribution continued </a:t>
            </a:r>
          </a:p>
        </p:txBody>
      </p:sp>
      <p:pic>
        <p:nvPicPr>
          <p:cNvPr id="5" name="Content Placeholder 4" descr="Text&#10;&#10;Description automatically generated">
            <a:extLst>
              <a:ext uri="{FF2B5EF4-FFF2-40B4-BE49-F238E27FC236}">
                <a16:creationId xmlns:a16="http://schemas.microsoft.com/office/drawing/2014/main" id="{895DB391-8900-CE4A-BBF8-26D3D798D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64122"/>
            <a:ext cx="9133031" cy="3129756"/>
          </a:xfrm>
        </p:spPr>
      </p:pic>
    </p:spTree>
    <p:extLst>
      <p:ext uri="{BB962C8B-B14F-4D97-AF65-F5344CB8AC3E}">
        <p14:creationId xmlns:p14="http://schemas.microsoft.com/office/powerpoint/2010/main" val="307506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60B9-DA03-5F16-2816-FA989A29B764}"/>
              </a:ext>
            </a:extLst>
          </p:cNvPr>
          <p:cNvSpPr>
            <a:spLocks noGrp="1"/>
          </p:cNvSpPr>
          <p:nvPr>
            <p:ph type="title"/>
          </p:nvPr>
        </p:nvSpPr>
        <p:spPr>
          <a:xfrm>
            <a:off x="1286933" y="609600"/>
            <a:ext cx="10197494" cy="1099457"/>
          </a:xfrm>
        </p:spPr>
        <p:txBody>
          <a:bodyPr>
            <a:normAutofit/>
          </a:bodyPr>
          <a:lstStyle/>
          <a:p>
            <a:r>
              <a:rPr lang="en-US" dirty="0"/>
              <a:t>Bernoulli Distribution Example</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D5200ED-56CB-843A-2A5A-F234B5052B63}"/>
              </a:ext>
            </a:extLst>
          </p:cNvPr>
          <p:cNvGraphicFramePr>
            <a:graphicFrameLocks noGrp="1"/>
          </p:cNvGraphicFramePr>
          <p:nvPr>
            <p:ph idx="1"/>
            <p:extLst>
              <p:ext uri="{D42A27DB-BD31-4B8C-83A1-F6EECF244321}">
                <p14:modId xmlns:p14="http://schemas.microsoft.com/office/powerpoint/2010/main" val="389694049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957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B64C0-1A92-C03E-6555-4519DDAF672F}"/>
              </a:ext>
            </a:extLst>
          </p:cNvPr>
          <p:cNvSpPr>
            <a:spLocks noGrp="1"/>
          </p:cNvSpPr>
          <p:nvPr>
            <p:ph type="title"/>
          </p:nvPr>
        </p:nvSpPr>
        <p:spPr/>
        <p:txBody>
          <a:bodyPr/>
          <a:lstStyle/>
          <a:p>
            <a:r>
              <a:rPr lang="en-US" dirty="0"/>
              <a:t>Binomial Distribution </a:t>
            </a:r>
          </a:p>
        </p:txBody>
      </p:sp>
      <p:sp>
        <p:nvSpPr>
          <p:cNvPr id="3" name="Content Placeholder 2">
            <a:extLst>
              <a:ext uri="{FF2B5EF4-FFF2-40B4-BE49-F238E27FC236}">
                <a16:creationId xmlns:a16="http://schemas.microsoft.com/office/drawing/2014/main" id="{14CBAD51-AFA9-16AD-904A-C210B249AF62}"/>
              </a:ext>
            </a:extLst>
          </p:cNvPr>
          <p:cNvSpPr>
            <a:spLocks noGrp="1"/>
          </p:cNvSpPr>
          <p:nvPr>
            <p:ph idx="1"/>
          </p:nvPr>
        </p:nvSpPr>
        <p:spPr/>
        <p:txBody>
          <a:bodyPr/>
          <a:lstStyle/>
          <a:p>
            <a:r>
              <a:rPr lang="en-GB" dirty="0"/>
              <a:t>Now consider a sequence of independent Bernoulli trials and count the number of successes in it. This may be the number of defective computers in a shipment, the number of updated files in a folder, the number of girls in a family, the number of e-mails with attachments, etc.</a:t>
            </a:r>
          </a:p>
          <a:p>
            <a:r>
              <a:rPr lang="en-GB" dirty="0"/>
              <a:t>A variable described as the number of successes in a sequence of independent Bernoulli trials has </a:t>
            </a:r>
            <a:r>
              <a:rPr lang="en-GB" b="1" dirty="0"/>
              <a:t>Binomial distribution</a:t>
            </a:r>
            <a:r>
              <a:rPr lang="en-GB" dirty="0"/>
              <a:t>. Its parameters are </a:t>
            </a:r>
            <a:r>
              <a:rPr lang="en-GB" i="1" dirty="0"/>
              <a:t>n</a:t>
            </a:r>
            <a:r>
              <a:rPr lang="en-GB" dirty="0"/>
              <a:t>, the number of trials, and </a:t>
            </a:r>
            <a:r>
              <a:rPr lang="en-GB" i="1" dirty="0"/>
              <a:t>p</a:t>
            </a:r>
            <a:r>
              <a:rPr lang="en-GB" dirty="0"/>
              <a:t>, the probability of success.</a:t>
            </a:r>
          </a:p>
          <a:p>
            <a:endParaRPr lang="en-US" dirty="0"/>
          </a:p>
        </p:txBody>
      </p:sp>
    </p:spTree>
    <p:extLst>
      <p:ext uri="{BB962C8B-B14F-4D97-AF65-F5344CB8AC3E}">
        <p14:creationId xmlns:p14="http://schemas.microsoft.com/office/powerpoint/2010/main" val="378058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8189-334D-48A0-9A5A-885B9690D72B}"/>
              </a:ext>
            </a:extLst>
          </p:cNvPr>
          <p:cNvSpPr>
            <a:spLocks noGrp="1"/>
          </p:cNvSpPr>
          <p:nvPr>
            <p:ph type="title"/>
          </p:nvPr>
        </p:nvSpPr>
        <p:spPr/>
        <p:txBody>
          <a:bodyPr/>
          <a:lstStyle/>
          <a:p>
            <a:r>
              <a:rPr lang="en-US" dirty="0"/>
              <a:t>Binomial Probability Mass Function </a:t>
            </a:r>
          </a:p>
        </p:txBody>
      </p:sp>
      <p:pic>
        <p:nvPicPr>
          <p:cNvPr id="5" name="Content Placeholder 4" descr="Diagram&#10;&#10;Description automatically generated">
            <a:extLst>
              <a:ext uri="{FF2B5EF4-FFF2-40B4-BE49-F238E27FC236}">
                <a16:creationId xmlns:a16="http://schemas.microsoft.com/office/drawing/2014/main" id="{512E79AD-4E95-31B5-0380-60CF359F5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07" y="2545477"/>
            <a:ext cx="9081795" cy="1767046"/>
          </a:xfrm>
        </p:spPr>
      </p:pic>
    </p:spTree>
    <p:extLst>
      <p:ext uri="{BB962C8B-B14F-4D97-AF65-F5344CB8AC3E}">
        <p14:creationId xmlns:p14="http://schemas.microsoft.com/office/powerpoint/2010/main" val="45669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70CF-94B8-0D3F-DD5B-045B7CB4D941}"/>
              </a:ext>
            </a:extLst>
          </p:cNvPr>
          <p:cNvSpPr>
            <a:spLocks noGrp="1"/>
          </p:cNvSpPr>
          <p:nvPr>
            <p:ph type="title"/>
          </p:nvPr>
        </p:nvSpPr>
        <p:spPr/>
        <p:txBody>
          <a:bodyPr/>
          <a:lstStyle/>
          <a:p>
            <a:r>
              <a:rPr lang="en-US" dirty="0"/>
              <a:t>Types of Random Variables </a:t>
            </a:r>
          </a:p>
        </p:txBody>
      </p:sp>
      <p:sp>
        <p:nvSpPr>
          <p:cNvPr id="3" name="Content Placeholder 2">
            <a:extLst>
              <a:ext uri="{FF2B5EF4-FFF2-40B4-BE49-F238E27FC236}">
                <a16:creationId xmlns:a16="http://schemas.microsoft.com/office/drawing/2014/main" id="{B4B348B4-68E7-C332-82C1-0779C4D0C98A}"/>
              </a:ext>
            </a:extLst>
          </p:cNvPr>
          <p:cNvSpPr>
            <a:spLocks noGrp="1"/>
          </p:cNvSpPr>
          <p:nvPr>
            <p:ph idx="1"/>
          </p:nvPr>
        </p:nvSpPr>
        <p:spPr/>
        <p:txBody>
          <a:bodyPr/>
          <a:lstStyle/>
          <a:p>
            <a:r>
              <a:rPr lang="en-GB" b="1" dirty="0"/>
              <a:t>Discrete random variables</a:t>
            </a:r>
            <a:r>
              <a:rPr lang="en-GB" dirty="0"/>
              <a:t>: Random variables that can take a countable number of distinct values (like the possible outcomes of rolling dice).</a:t>
            </a:r>
          </a:p>
          <a:p>
            <a:r>
              <a:rPr lang="en-GB" b="1" dirty="0"/>
              <a:t>Continuous random variables</a:t>
            </a:r>
            <a:r>
              <a:rPr lang="en-GB" dirty="0"/>
              <a:t>: Random variables that can take an infinite number of values in an interval (such as the temperature of Tokyo on any August day).</a:t>
            </a:r>
          </a:p>
          <a:p>
            <a:endParaRPr lang="en-US" dirty="0"/>
          </a:p>
        </p:txBody>
      </p:sp>
    </p:spTree>
    <p:extLst>
      <p:ext uri="{BB962C8B-B14F-4D97-AF65-F5344CB8AC3E}">
        <p14:creationId xmlns:p14="http://schemas.microsoft.com/office/powerpoint/2010/main" val="967177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41A4-DC99-15F5-D505-65FF80A5B7ED}"/>
              </a:ext>
            </a:extLst>
          </p:cNvPr>
          <p:cNvSpPr>
            <a:spLocks noGrp="1"/>
          </p:cNvSpPr>
          <p:nvPr>
            <p:ph type="title"/>
          </p:nvPr>
        </p:nvSpPr>
        <p:spPr/>
        <p:txBody>
          <a:bodyPr/>
          <a:lstStyle/>
          <a:p>
            <a:r>
              <a:rPr lang="en-US" dirty="0"/>
              <a:t>Binomial Distribution continued </a:t>
            </a:r>
          </a:p>
        </p:txBody>
      </p:sp>
      <p:sp>
        <p:nvSpPr>
          <p:cNvPr id="3" name="Content Placeholder 2">
            <a:extLst>
              <a:ext uri="{FF2B5EF4-FFF2-40B4-BE49-F238E27FC236}">
                <a16:creationId xmlns:a16="http://schemas.microsoft.com/office/drawing/2014/main" id="{76914363-F471-414E-A3E6-4C45733EA2D3}"/>
              </a:ext>
            </a:extLst>
          </p:cNvPr>
          <p:cNvSpPr>
            <a:spLocks noGrp="1"/>
          </p:cNvSpPr>
          <p:nvPr>
            <p:ph idx="1"/>
          </p:nvPr>
        </p:nvSpPr>
        <p:spPr/>
        <p:txBody>
          <a:bodyPr/>
          <a:lstStyle/>
          <a:p>
            <a:pPr fontAlgn="base"/>
            <a:r>
              <a:rPr lang="en-GB" dirty="0"/>
              <a:t>Each Bernoulli trial is associated with a Bernoulli variable that equals 1 if the trial results in a success and 0 in case of a failure. Then, a sum of these variables is the overall number of successes. Thus, </a:t>
            </a:r>
            <a:r>
              <a:rPr lang="en-GB" i="1" dirty="0"/>
              <a:t>any Binomial variable X can be represented as a sum of independent Bernoulli variables</a:t>
            </a:r>
            <a:r>
              <a:rPr lang="en-GB" dirty="0"/>
              <a:t>,</a:t>
            </a:r>
          </a:p>
          <a:p>
            <a:pPr marL="0" indent="0">
              <a:buNone/>
            </a:pPr>
            <a:endParaRPr lang="en-GB" dirty="0"/>
          </a:p>
          <a:p>
            <a:pPr marL="0" indent="0">
              <a:buNone/>
            </a:pPr>
            <a:br>
              <a:rPr lang="en-GB" dirty="0"/>
            </a:br>
            <a:endParaRPr lang="en-US" dirty="0"/>
          </a:p>
        </p:txBody>
      </p:sp>
      <p:pic>
        <p:nvPicPr>
          <p:cNvPr id="11" name="Picture 10" descr="Table&#10;&#10;Description automatically generated">
            <a:extLst>
              <a:ext uri="{FF2B5EF4-FFF2-40B4-BE49-F238E27FC236}">
                <a16:creationId xmlns:a16="http://schemas.microsoft.com/office/drawing/2014/main" id="{7A5A257D-1309-155C-D923-A89F03122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880" y="3782060"/>
            <a:ext cx="5740400" cy="2616200"/>
          </a:xfrm>
          <a:prstGeom prst="rect">
            <a:avLst/>
          </a:prstGeom>
        </p:spPr>
      </p:pic>
    </p:spTree>
    <p:extLst>
      <p:ext uri="{BB962C8B-B14F-4D97-AF65-F5344CB8AC3E}">
        <p14:creationId xmlns:p14="http://schemas.microsoft.com/office/powerpoint/2010/main" val="990999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A47A-579C-0DCD-E190-0C28C4E25AD9}"/>
              </a:ext>
            </a:extLst>
          </p:cNvPr>
          <p:cNvSpPr>
            <a:spLocks noGrp="1"/>
          </p:cNvSpPr>
          <p:nvPr>
            <p:ph type="title"/>
          </p:nvPr>
        </p:nvSpPr>
        <p:spPr/>
        <p:txBody>
          <a:bodyPr/>
          <a:lstStyle/>
          <a:p>
            <a:r>
              <a:rPr lang="en-US" dirty="0"/>
              <a:t>Binomial Distribution Example</a:t>
            </a:r>
          </a:p>
        </p:txBody>
      </p:sp>
      <p:sp>
        <p:nvSpPr>
          <p:cNvPr id="3" name="Content Placeholder 2">
            <a:extLst>
              <a:ext uri="{FF2B5EF4-FFF2-40B4-BE49-F238E27FC236}">
                <a16:creationId xmlns:a16="http://schemas.microsoft.com/office/drawing/2014/main" id="{A97B97EB-43DA-5788-9451-E7CB668B05FA}"/>
              </a:ext>
            </a:extLst>
          </p:cNvPr>
          <p:cNvSpPr>
            <a:spLocks noGrp="1"/>
          </p:cNvSpPr>
          <p:nvPr>
            <p:ph idx="1"/>
          </p:nvPr>
        </p:nvSpPr>
        <p:spPr/>
        <p:txBody>
          <a:bodyPr/>
          <a:lstStyle/>
          <a:p>
            <a:pPr fontAlgn="base"/>
            <a:r>
              <a:rPr lang="en-GB" dirty="0"/>
              <a:t>An exciting computer game is released. Sixty percent of players complete all the levels. Thirty percent of them will then buy an advanced version of the game. Among 15 users, what is the expected number of people who will buy the advanced version? What is the probability that at least two people will buy it?</a:t>
            </a:r>
          </a:p>
          <a:p>
            <a:pPr fontAlgn="base"/>
            <a:r>
              <a:rPr lang="en-GB" dirty="0"/>
              <a:t>Solution. Let </a:t>
            </a:r>
            <a:r>
              <a:rPr lang="en-GB" i="1" dirty="0"/>
              <a:t>X</a:t>
            </a:r>
            <a:r>
              <a:rPr lang="en-GB" dirty="0"/>
              <a:t> be the number of people (successes), among the mentioned 15 users (trials), who will buy the advanced version of the game. It has Binomial distribution with </a:t>
            </a:r>
            <a:r>
              <a:rPr lang="en-GB" i="1" dirty="0"/>
              <a:t>n</a:t>
            </a:r>
            <a:r>
              <a:rPr lang="en-GB" dirty="0"/>
              <a:t> = 15 trials and the probability of success</a:t>
            </a:r>
          </a:p>
          <a:p>
            <a:pPr marL="0" indent="0">
              <a:buNone/>
            </a:pPr>
            <a:endParaRPr lang="en-US" dirty="0"/>
          </a:p>
        </p:txBody>
      </p:sp>
      <p:pic>
        <p:nvPicPr>
          <p:cNvPr id="5" name="Picture 4">
            <a:extLst>
              <a:ext uri="{FF2B5EF4-FFF2-40B4-BE49-F238E27FC236}">
                <a16:creationId xmlns:a16="http://schemas.microsoft.com/office/drawing/2014/main" id="{3043A3BC-1E4C-5584-CECA-1554AA4AA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018" y="4684051"/>
            <a:ext cx="7607300" cy="1587500"/>
          </a:xfrm>
          <a:prstGeom prst="rect">
            <a:avLst/>
          </a:prstGeom>
        </p:spPr>
      </p:pic>
    </p:spTree>
    <p:extLst>
      <p:ext uri="{BB962C8B-B14F-4D97-AF65-F5344CB8AC3E}">
        <p14:creationId xmlns:p14="http://schemas.microsoft.com/office/powerpoint/2010/main" val="1400109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6DAB-6FE8-7C02-DCDB-06F5B0B399F7}"/>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55EC90D8-A568-3D5E-35A3-3FF8656D563B}"/>
              </a:ext>
            </a:extLst>
          </p:cNvPr>
          <p:cNvSpPr>
            <a:spLocks noGrp="1"/>
          </p:cNvSpPr>
          <p:nvPr>
            <p:ph idx="1"/>
          </p:nvPr>
        </p:nvSpPr>
        <p:spPr/>
        <p:txBody>
          <a:bodyPr/>
          <a:lstStyle/>
          <a:p>
            <a:r>
              <a:rPr lang="en-GB" dirty="0"/>
              <a:t>Then we have</a:t>
            </a:r>
          </a:p>
          <a:p>
            <a:pPr marL="0" indent="0">
              <a:buNone/>
            </a:pPr>
            <a:endParaRPr lang="en-US" dirty="0"/>
          </a:p>
        </p:txBody>
      </p:sp>
      <p:pic>
        <p:nvPicPr>
          <p:cNvPr id="5" name="Picture 4" descr="Text&#10;&#10;Description automatically generated with medium confidence">
            <a:extLst>
              <a:ext uri="{FF2B5EF4-FFF2-40B4-BE49-F238E27FC236}">
                <a16:creationId xmlns:a16="http://schemas.microsoft.com/office/drawing/2014/main" id="{3B966E67-D5AE-C35C-9ECE-09F2EBD81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220" y="3015125"/>
            <a:ext cx="8255000" cy="2171700"/>
          </a:xfrm>
          <a:prstGeom prst="rect">
            <a:avLst/>
          </a:prstGeom>
        </p:spPr>
      </p:pic>
    </p:spTree>
    <p:extLst>
      <p:ext uri="{BB962C8B-B14F-4D97-AF65-F5344CB8AC3E}">
        <p14:creationId xmlns:p14="http://schemas.microsoft.com/office/powerpoint/2010/main" val="57851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1C6D-D877-AFE1-E677-9D97DE39EC78}"/>
              </a:ext>
            </a:extLst>
          </p:cNvPr>
          <p:cNvSpPr>
            <a:spLocks noGrp="1"/>
          </p:cNvSpPr>
          <p:nvPr>
            <p:ph type="title"/>
          </p:nvPr>
        </p:nvSpPr>
        <p:spPr/>
        <p:txBody>
          <a:bodyPr/>
          <a:lstStyle/>
          <a:p>
            <a:endParaRPr lang="en-US"/>
          </a:p>
        </p:txBody>
      </p:sp>
      <p:pic>
        <p:nvPicPr>
          <p:cNvPr id="5" name="Content Placeholder 4" descr="Text, table&#10;&#10;Description automatically generated">
            <a:extLst>
              <a:ext uri="{FF2B5EF4-FFF2-40B4-BE49-F238E27FC236}">
                <a16:creationId xmlns:a16="http://schemas.microsoft.com/office/drawing/2014/main" id="{1BCDC351-EFB5-C5AF-1011-669D9126E0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132" y="527718"/>
            <a:ext cx="5860907" cy="5575268"/>
          </a:xfrm>
        </p:spPr>
      </p:pic>
    </p:spTree>
    <p:extLst>
      <p:ext uri="{BB962C8B-B14F-4D97-AF65-F5344CB8AC3E}">
        <p14:creationId xmlns:p14="http://schemas.microsoft.com/office/powerpoint/2010/main" val="60234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8CA8-921A-E8DC-A132-0FB5EB829521}"/>
              </a:ext>
            </a:extLst>
          </p:cNvPr>
          <p:cNvSpPr>
            <a:spLocks noGrp="1"/>
          </p:cNvSpPr>
          <p:nvPr>
            <p:ph type="title"/>
          </p:nvPr>
        </p:nvSpPr>
        <p:spPr/>
        <p:txBody>
          <a:bodyPr/>
          <a:lstStyle/>
          <a:p>
            <a:r>
              <a:rPr lang="en-US" dirty="0"/>
              <a:t>Geometric Distribution </a:t>
            </a:r>
          </a:p>
        </p:txBody>
      </p:sp>
      <p:sp>
        <p:nvSpPr>
          <p:cNvPr id="3" name="Content Placeholder 2">
            <a:extLst>
              <a:ext uri="{FF2B5EF4-FFF2-40B4-BE49-F238E27FC236}">
                <a16:creationId xmlns:a16="http://schemas.microsoft.com/office/drawing/2014/main" id="{ECACF010-0748-1319-2144-14E3D05833D4}"/>
              </a:ext>
            </a:extLst>
          </p:cNvPr>
          <p:cNvSpPr>
            <a:spLocks noGrp="1"/>
          </p:cNvSpPr>
          <p:nvPr>
            <p:ph idx="1"/>
          </p:nvPr>
        </p:nvSpPr>
        <p:spPr/>
        <p:txBody>
          <a:bodyPr/>
          <a:lstStyle/>
          <a:p>
            <a:r>
              <a:rPr lang="en-GB" dirty="0"/>
              <a:t>Again, consider a sequence of independent Bernoulli trials. Each trial results in a “success” or a “failure.”</a:t>
            </a:r>
          </a:p>
          <a:p>
            <a:r>
              <a:rPr lang="en-GB" dirty="0"/>
              <a:t>The number of Bernoulli trials needed to get the first success has </a:t>
            </a:r>
            <a:r>
              <a:rPr lang="en-GB" b="1" dirty="0"/>
              <a:t>Geometric distribution</a:t>
            </a:r>
            <a:r>
              <a:rPr lang="en-GB" dirty="0"/>
              <a:t>.</a:t>
            </a:r>
            <a:endParaRPr lang="en-US" dirty="0"/>
          </a:p>
        </p:txBody>
      </p:sp>
    </p:spTree>
    <p:extLst>
      <p:ext uri="{BB962C8B-B14F-4D97-AF65-F5344CB8AC3E}">
        <p14:creationId xmlns:p14="http://schemas.microsoft.com/office/powerpoint/2010/main" val="1489214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D3AE-F10B-4896-7E57-E36113D7A8B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9F9E018-56B6-4121-BBFA-54B9476423B4}"/>
              </a:ext>
            </a:extLst>
          </p:cNvPr>
          <p:cNvSpPr>
            <a:spLocks noGrp="1"/>
          </p:cNvSpPr>
          <p:nvPr>
            <p:ph idx="1"/>
          </p:nvPr>
        </p:nvSpPr>
        <p:spPr/>
        <p:txBody>
          <a:bodyPr/>
          <a:lstStyle/>
          <a:p>
            <a:r>
              <a:rPr lang="en-GB" dirty="0"/>
              <a:t>A search engine goes through a list of sites looking for a given key phrase. Suppose the search terminates as soon as the key phrase is found. The number of sites visited is Geometric.</a:t>
            </a:r>
          </a:p>
          <a:p>
            <a:r>
              <a:rPr lang="en-GB" dirty="0"/>
              <a:t>A hiring manager interviews candidates, one by one, to fill a vacancy. The number of candidates interviewed until one candidate receives an offer has Geometric distribution.</a:t>
            </a:r>
          </a:p>
          <a:p>
            <a:pPr marL="0" indent="0">
              <a:buNone/>
            </a:pPr>
            <a:endParaRPr lang="en-US" dirty="0"/>
          </a:p>
        </p:txBody>
      </p:sp>
    </p:spTree>
    <p:extLst>
      <p:ext uri="{BB962C8B-B14F-4D97-AF65-F5344CB8AC3E}">
        <p14:creationId xmlns:p14="http://schemas.microsoft.com/office/powerpoint/2010/main" val="2347238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EF7B-FC7C-30FB-827B-DFAD422B9111}"/>
              </a:ext>
            </a:extLst>
          </p:cNvPr>
          <p:cNvSpPr>
            <a:spLocks noGrp="1"/>
          </p:cNvSpPr>
          <p:nvPr>
            <p:ph type="title"/>
          </p:nvPr>
        </p:nvSpPr>
        <p:spPr/>
        <p:txBody>
          <a:bodyPr/>
          <a:lstStyle/>
          <a:p>
            <a:r>
              <a:rPr lang="en-US" dirty="0"/>
              <a:t>Geometric Distribution Function</a:t>
            </a:r>
          </a:p>
        </p:txBody>
      </p:sp>
      <p:pic>
        <p:nvPicPr>
          <p:cNvPr id="5" name="Content Placeholder 4" descr="A picture containing text&#10;&#10;Description automatically generated">
            <a:extLst>
              <a:ext uri="{FF2B5EF4-FFF2-40B4-BE49-F238E27FC236}">
                <a16:creationId xmlns:a16="http://schemas.microsoft.com/office/drawing/2014/main" id="{97F85D62-37A8-AC99-0914-09A5D5E156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670" y="2110502"/>
            <a:ext cx="8726332" cy="2931636"/>
          </a:xfrm>
        </p:spPr>
      </p:pic>
    </p:spTree>
    <p:extLst>
      <p:ext uri="{BB962C8B-B14F-4D97-AF65-F5344CB8AC3E}">
        <p14:creationId xmlns:p14="http://schemas.microsoft.com/office/powerpoint/2010/main" val="1201028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9D5B-A132-F141-86FC-27CF19D702A3}"/>
              </a:ext>
            </a:extLst>
          </p:cNvPr>
          <p:cNvSpPr>
            <a:spLocks noGrp="1"/>
          </p:cNvSpPr>
          <p:nvPr>
            <p:ph type="title"/>
          </p:nvPr>
        </p:nvSpPr>
        <p:spPr/>
        <p:txBody>
          <a:bodyPr/>
          <a:lstStyle/>
          <a:p>
            <a:r>
              <a:rPr lang="en-US"/>
              <a:t>Example</a:t>
            </a:r>
            <a:endParaRPr lang="en-US" dirty="0"/>
          </a:p>
        </p:txBody>
      </p:sp>
      <p:sp>
        <p:nvSpPr>
          <p:cNvPr id="3" name="Content Placeholder 2">
            <a:extLst>
              <a:ext uri="{FF2B5EF4-FFF2-40B4-BE49-F238E27FC236}">
                <a16:creationId xmlns:a16="http://schemas.microsoft.com/office/drawing/2014/main" id="{21B40F1A-5ED3-9070-96DE-0FDD0FF11647}"/>
              </a:ext>
            </a:extLst>
          </p:cNvPr>
          <p:cNvSpPr>
            <a:spLocks noGrp="1"/>
          </p:cNvSpPr>
          <p:nvPr>
            <p:ph idx="1"/>
          </p:nvPr>
        </p:nvSpPr>
        <p:spPr/>
        <p:txBody>
          <a:bodyPr/>
          <a:lstStyle/>
          <a:p>
            <a:r>
              <a:rPr lang="en-GB"/>
              <a:t>Suppose it’s known that 4% of individuals who visit a certain bank are visiting to file bankruptcy. Suppose a banker wants to know the probability that he will meet with less than 10 people before encountering someone who is filing for bankruptcy.</a:t>
            </a:r>
          </a:p>
          <a:p>
            <a:endParaRPr lang="en-GB"/>
          </a:p>
          <a:p>
            <a:r>
              <a:rPr lang="en-GB"/>
              <a:t>Solution:</a:t>
            </a:r>
          </a:p>
          <a:p>
            <a:pPr marL="0" indent="0" fontAlgn="base">
              <a:buNone/>
            </a:pPr>
            <a:r>
              <a:rPr lang="en-GB"/>
              <a:t>    p = 0.04 and x = 10 to find that the probability that he meets with less than 10   people before encountering someone who is failing for bankruptcy is </a:t>
            </a:r>
            <a:r>
              <a:rPr lang="en-GB" b="1"/>
              <a:t>0.33517</a:t>
            </a:r>
            <a:r>
              <a:rPr lang="en-GB"/>
              <a:t>.</a:t>
            </a:r>
          </a:p>
          <a:p>
            <a:pPr marL="0" indent="0">
              <a:buNone/>
            </a:pPr>
            <a:br>
              <a:rPr lang="en-GB"/>
            </a:br>
            <a:endParaRPr lang="en-US" dirty="0"/>
          </a:p>
        </p:txBody>
      </p:sp>
    </p:spTree>
    <p:extLst>
      <p:ext uri="{BB962C8B-B14F-4D97-AF65-F5344CB8AC3E}">
        <p14:creationId xmlns:p14="http://schemas.microsoft.com/office/powerpoint/2010/main" val="3882327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Hand holding a pen shading number on a sheet">
            <a:extLst>
              <a:ext uri="{FF2B5EF4-FFF2-40B4-BE49-F238E27FC236}">
                <a16:creationId xmlns:a16="http://schemas.microsoft.com/office/drawing/2014/main" id="{EF725B53-6DDE-EBD6-78BE-AC587CD7261D}"/>
              </a:ext>
            </a:extLst>
          </p:cNvPr>
          <p:cNvPicPr>
            <a:picLocks noChangeAspect="1"/>
          </p:cNvPicPr>
          <p:nvPr/>
        </p:nvPicPr>
        <p:blipFill rotWithShape="1">
          <a:blip r:embed="rId2"/>
          <a:srcRect l="47491" r="-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A4C76390-85C1-DFAE-9001-C9FB407AC4B9}"/>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3800" dirty="0"/>
              <a:t>Any questions? </a:t>
            </a:r>
            <a:br>
              <a:rPr lang="en-US" sz="3800" dirty="0"/>
            </a:br>
            <a:r>
              <a:rPr lang="en-US" sz="3800" dirty="0"/>
              <a:t>Let’s move on to the worksheet </a:t>
            </a:r>
          </a:p>
        </p:txBody>
      </p:sp>
    </p:spTree>
    <p:extLst>
      <p:ext uri="{BB962C8B-B14F-4D97-AF65-F5344CB8AC3E}">
        <p14:creationId xmlns:p14="http://schemas.microsoft.com/office/powerpoint/2010/main" val="67166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EBEA-7E75-78E2-7770-07F8F4777AC7}"/>
              </a:ext>
            </a:extLst>
          </p:cNvPr>
          <p:cNvSpPr>
            <a:spLocks noGrp="1"/>
          </p:cNvSpPr>
          <p:nvPr>
            <p:ph type="title"/>
          </p:nvPr>
        </p:nvSpPr>
        <p:spPr/>
        <p:txBody>
          <a:bodyPr/>
          <a:lstStyle/>
          <a:p>
            <a:r>
              <a:rPr lang="en-US" dirty="0"/>
              <a:t>Discrete and Continuous Random Variables</a:t>
            </a:r>
          </a:p>
        </p:txBody>
      </p:sp>
      <p:sp>
        <p:nvSpPr>
          <p:cNvPr id="3" name="Content Placeholder 2">
            <a:extLst>
              <a:ext uri="{FF2B5EF4-FFF2-40B4-BE49-F238E27FC236}">
                <a16:creationId xmlns:a16="http://schemas.microsoft.com/office/drawing/2014/main" id="{5559B27D-6577-8233-43D7-E1292A783B5D}"/>
              </a:ext>
            </a:extLst>
          </p:cNvPr>
          <p:cNvSpPr>
            <a:spLocks noGrp="1"/>
          </p:cNvSpPr>
          <p:nvPr>
            <p:ph idx="1"/>
          </p:nvPr>
        </p:nvSpPr>
        <p:spPr/>
        <p:txBody>
          <a:bodyPr vert="horz" lIns="91440" tIns="45720" rIns="91440" bIns="45720" rtlCol="0" anchor="t">
            <a:normAutofit/>
          </a:bodyPr>
          <a:lstStyle/>
          <a:p>
            <a:r>
              <a:rPr lang="en-US" dirty="0">
                <a:ea typeface="+mn-lt"/>
                <a:cs typeface="+mn-lt"/>
              </a:rPr>
              <a:t>Discrete random variables have countable values, such as the outcome of a 6-sided die roll. </a:t>
            </a:r>
            <a:endParaRPr lang="en-US" dirty="0"/>
          </a:p>
          <a:p>
            <a:r>
              <a:rPr lang="en-US" dirty="0">
                <a:ea typeface="+mn-lt"/>
                <a:cs typeface="+mn-lt"/>
              </a:rPr>
              <a:t>Continuous random variables have an uncountable amount of possible values and are typically measurements, such as the height of a randomly chosen person or the temperature on a randomly chosen day.</a:t>
            </a:r>
            <a:endParaRPr lang="en-US" dirty="0"/>
          </a:p>
          <a:p>
            <a:pPr marL="0" indent="0">
              <a:buNone/>
            </a:pPr>
            <a:endParaRPr lang="en-US" dirty="0"/>
          </a:p>
        </p:txBody>
      </p:sp>
    </p:spTree>
    <p:extLst>
      <p:ext uri="{BB962C8B-B14F-4D97-AF65-F5344CB8AC3E}">
        <p14:creationId xmlns:p14="http://schemas.microsoft.com/office/powerpoint/2010/main" val="292671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14FE-41C1-3FF9-691D-760C86F503A0}"/>
              </a:ext>
            </a:extLst>
          </p:cNvPr>
          <p:cNvSpPr>
            <a:spLocks noGrp="1"/>
          </p:cNvSpPr>
          <p:nvPr>
            <p:ph type="title"/>
          </p:nvPr>
        </p:nvSpPr>
        <p:spPr/>
        <p:txBody>
          <a:bodyPr/>
          <a:lstStyle/>
          <a:p>
            <a:r>
              <a:rPr lang="en-US" b="1" dirty="0">
                <a:ea typeface="+mj-lt"/>
                <a:cs typeface="+mj-lt"/>
              </a:rPr>
              <a:t>Probability Distribution</a:t>
            </a:r>
            <a:endParaRPr lang="en-US" dirty="0"/>
          </a:p>
        </p:txBody>
      </p:sp>
      <p:sp>
        <p:nvSpPr>
          <p:cNvPr id="3" name="Content Placeholder 2">
            <a:extLst>
              <a:ext uri="{FF2B5EF4-FFF2-40B4-BE49-F238E27FC236}">
                <a16:creationId xmlns:a16="http://schemas.microsoft.com/office/drawing/2014/main" id="{1BD580A2-8CAB-F446-219F-DCC4989F3041}"/>
              </a:ext>
            </a:extLst>
          </p:cNvPr>
          <p:cNvSpPr>
            <a:spLocks noGrp="1"/>
          </p:cNvSpPr>
          <p:nvPr>
            <p:ph idx="1"/>
          </p:nvPr>
        </p:nvSpPr>
        <p:spPr/>
        <p:txBody>
          <a:bodyPr vert="horz" lIns="91440" tIns="45720" rIns="91440" bIns="45720" rtlCol="0" anchor="t">
            <a:normAutofit/>
          </a:bodyPr>
          <a:lstStyle/>
          <a:p>
            <a:r>
              <a:rPr lang="en-US" dirty="0">
                <a:ea typeface="+mn-lt"/>
                <a:cs typeface="+mn-lt"/>
              </a:rPr>
              <a:t>“Distribution” or, “Probability Distribution” in Data Science or, in Statistical Analysis provides the “possible value” of a variable and how often they occur using a mathematical function.</a:t>
            </a:r>
            <a:endParaRPr lang="en-US" dirty="0"/>
          </a:p>
          <a:p>
            <a:endParaRPr lang="en-US" dirty="0"/>
          </a:p>
        </p:txBody>
      </p:sp>
    </p:spTree>
    <p:extLst>
      <p:ext uri="{BB962C8B-B14F-4D97-AF65-F5344CB8AC3E}">
        <p14:creationId xmlns:p14="http://schemas.microsoft.com/office/powerpoint/2010/main" val="338901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00EF-1B1A-391E-DD73-E81DA4E7336A}"/>
              </a:ext>
            </a:extLst>
          </p:cNvPr>
          <p:cNvSpPr>
            <a:spLocks noGrp="1"/>
          </p:cNvSpPr>
          <p:nvPr>
            <p:ph type="title"/>
          </p:nvPr>
        </p:nvSpPr>
        <p:spPr/>
        <p:txBody>
          <a:bodyPr/>
          <a:lstStyle/>
          <a:p>
            <a:r>
              <a:rPr lang="en-US" b="1" dirty="0">
                <a:ea typeface="+mj-lt"/>
                <a:cs typeface="+mj-lt"/>
              </a:rPr>
              <a:t>Probability Distribution Functions</a:t>
            </a:r>
            <a:endParaRPr lang="en-US" dirty="0"/>
          </a:p>
        </p:txBody>
      </p:sp>
      <p:sp>
        <p:nvSpPr>
          <p:cNvPr id="3" name="Content Placeholder 2">
            <a:extLst>
              <a:ext uri="{FF2B5EF4-FFF2-40B4-BE49-F238E27FC236}">
                <a16:creationId xmlns:a16="http://schemas.microsoft.com/office/drawing/2014/main" id="{EBCCF7FB-555F-EFE9-E75F-E8A2381070C8}"/>
              </a:ext>
            </a:extLst>
          </p:cNvPr>
          <p:cNvSpPr>
            <a:spLocks noGrp="1"/>
          </p:cNvSpPr>
          <p:nvPr>
            <p:ph idx="1"/>
          </p:nvPr>
        </p:nvSpPr>
        <p:spPr/>
        <p:txBody>
          <a:bodyPr vert="horz" lIns="91440" tIns="45720" rIns="91440" bIns="45720" rtlCol="0" anchor="t">
            <a:normAutofit/>
          </a:bodyPr>
          <a:lstStyle/>
          <a:p>
            <a:endParaRPr lang="en-US" b="1" dirty="0"/>
          </a:p>
          <a:p>
            <a:endParaRPr lang="en-US" dirty="0"/>
          </a:p>
        </p:txBody>
      </p:sp>
      <p:graphicFrame>
        <p:nvGraphicFramePr>
          <p:cNvPr id="5" name="Content Placeholder 13">
            <a:extLst>
              <a:ext uri="{FF2B5EF4-FFF2-40B4-BE49-F238E27FC236}">
                <a16:creationId xmlns:a16="http://schemas.microsoft.com/office/drawing/2014/main" id="{2D9802AE-ACC3-ADA5-28CA-E3CAA28ABCE3}"/>
              </a:ext>
            </a:extLst>
          </p:cNvPr>
          <p:cNvGraphicFramePr>
            <a:graphicFrameLocks/>
          </p:cNvGraphicFramePr>
          <p:nvPr>
            <p:extLst>
              <p:ext uri="{D42A27DB-BD31-4B8C-83A1-F6EECF244321}">
                <p14:modId xmlns:p14="http://schemas.microsoft.com/office/powerpoint/2010/main" val="295982567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031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DD7A-8833-FDC8-2169-040D20992690}"/>
              </a:ext>
            </a:extLst>
          </p:cNvPr>
          <p:cNvSpPr>
            <a:spLocks noGrp="1"/>
          </p:cNvSpPr>
          <p:nvPr>
            <p:ph type="title"/>
          </p:nvPr>
        </p:nvSpPr>
        <p:spPr/>
        <p:txBody>
          <a:bodyPr/>
          <a:lstStyle/>
          <a:p>
            <a:r>
              <a:rPr lang="en-US" b="1" dirty="0"/>
              <a:t>Probability Mass Function-PMF</a:t>
            </a:r>
            <a:br>
              <a:rPr lang="en-US" b="1" dirty="0"/>
            </a:br>
            <a:r>
              <a:rPr lang="en-US" b="1" dirty="0"/>
              <a:t>(Discrete Variables)</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57A3BD5-9174-4CD7-C20A-D48847420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862" y="2160588"/>
            <a:ext cx="7685698" cy="3881437"/>
          </a:xfrm>
        </p:spPr>
      </p:pic>
    </p:spTree>
    <p:extLst>
      <p:ext uri="{BB962C8B-B14F-4D97-AF65-F5344CB8AC3E}">
        <p14:creationId xmlns:p14="http://schemas.microsoft.com/office/powerpoint/2010/main" val="412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DDD4-B277-DE49-50E0-3CA595BE8E26}"/>
              </a:ext>
            </a:extLst>
          </p:cNvPr>
          <p:cNvSpPr>
            <a:spLocks noGrp="1"/>
          </p:cNvSpPr>
          <p:nvPr>
            <p:ph type="title"/>
          </p:nvPr>
        </p:nvSpPr>
        <p:spPr/>
        <p:txBody>
          <a:bodyPr/>
          <a:lstStyle/>
          <a:p>
            <a:r>
              <a:rPr lang="en-US" b="1" dirty="0"/>
              <a:t>Probability Mass Function-PMF</a:t>
            </a:r>
            <a:br>
              <a:rPr lang="en-US" b="1" dirty="0"/>
            </a:br>
            <a:r>
              <a:rPr lang="en-US" b="1" dirty="0"/>
              <a:t>(Discrete Variables)</a:t>
            </a:r>
            <a:endParaRPr lang="en-US" dirty="0"/>
          </a:p>
        </p:txBody>
      </p:sp>
      <p:sp>
        <p:nvSpPr>
          <p:cNvPr id="3" name="Content Placeholder 2">
            <a:extLst>
              <a:ext uri="{FF2B5EF4-FFF2-40B4-BE49-F238E27FC236}">
                <a16:creationId xmlns:a16="http://schemas.microsoft.com/office/drawing/2014/main" id="{D9B0426A-DF2D-E52F-A85D-1B88A9894EEB}"/>
              </a:ext>
            </a:extLst>
          </p:cNvPr>
          <p:cNvSpPr>
            <a:spLocks noGrp="1"/>
          </p:cNvSpPr>
          <p:nvPr>
            <p:ph idx="1"/>
          </p:nvPr>
        </p:nvSpPr>
        <p:spPr/>
        <p:txBody>
          <a:bodyPr/>
          <a:lstStyle/>
          <a:p>
            <a:pPr marL="0" indent="0">
              <a:buNone/>
            </a:pPr>
            <a:r>
              <a:rPr lang="en-US" dirty="0"/>
              <a:t>Let, a dice roll, and the probability of a particular side will come is equal and it is: 1/6=0.167 (Considering a fair roll of the dice executed).</a:t>
            </a:r>
          </a:p>
          <a:p>
            <a:pPr marL="0" indent="0">
              <a:buNone/>
            </a:pPr>
            <a:r>
              <a:rPr lang="en-US" dirty="0"/>
              <a:t>So, the probabilities are:</a:t>
            </a:r>
          </a:p>
          <a:p>
            <a:pPr marL="0" indent="0">
              <a:buNone/>
            </a:pPr>
            <a:endParaRPr lang="en-US" dirty="0"/>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2A94D02-E1D9-3559-C955-EE4EC015C556}"/>
              </a:ext>
            </a:extLst>
          </p:cNvPr>
          <p:cNvGraphicFramePr>
            <a:graphicFrameLocks noGrp="1"/>
          </p:cNvGraphicFramePr>
          <p:nvPr>
            <p:extLst>
              <p:ext uri="{D42A27DB-BD31-4B8C-83A1-F6EECF244321}">
                <p14:modId xmlns:p14="http://schemas.microsoft.com/office/powerpoint/2010/main" val="1178656703"/>
              </p:ext>
            </p:extLst>
          </p:nvPr>
        </p:nvGraphicFramePr>
        <p:xfrm>
          <a:off x="2266335" y="3345471"/>
          <a:ext cx="5418666" cy="29260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20202950"/>
                    </a:ext>
                  </a:extLst>
                </a:gridCol>
                <a:gridCol w="2709333">
                  <a:extLst>
                    <a:ext uri="{9D8B030D-6E8A-4147-A177-3AD203B41FA5}">
                      <a16:colId xmlns:a16="http://schemas.microsoft.com/office/drawing/2014/main" val="2112374250"/>
                    </a:ext>
                  </a:extLst>
                </a:gridCol>
              </a:tblGrid>
              <a:tr h="370840">
                <a:tc>
                  <a:txBody>
                    <a:bodyPr/>
                    <a:lstStyle/>
                    <a:p>
                      <a:pPr algn="ctr"/>
                      <a:r>
                        <a:rPr lang="en-US" sz="2000" i="1" dirty="0">
                          <a:solidFill>
                            <a:schemeClr val="tx1"/>
                          </a:solidFill>
                        </a:rPr>
                        <a:t>x </a:t>
                      </a:r>
                      <a:r>
                        <a:rPr lang="en-US" sz="2000" i="0" dirty="0">
                          <a:solidFill>
                            <a:schemeClr val="tx1"/>
                          </a:solidFill>
                        </a:rPr>
                        <a:t>(A possible outcome)</a:t>
                      </a:r>
                      <a:endParaRPr lang="en-GB" sz="2000" i="1" dirty="0">
                        <a:solidFill>
                          <a:schemeClr val="tx1"/>
                        </a:solidFill>
                      </a:endParaRPr>
                    </a:p>
                  </a:txBody>
                  <a:tcPr/>
                </a:tc>
                <a:tc>
                  <a:txBody>
                    <a:bodyPr/>
                    <a:lstStyle/>
                    <a:p>
                      <a:pPr algn="ctr"/>
                      <a:r>
                        <a:rPr lang="en-US" sz="2000" dirty="0">
                          <a:solidFill>
                            <a:schemeClr val="tx1"/>
                          </a:solidFill>
                        </a:rPr>
                        <a:t>P(X=</a:t>
                      </a:r>
                      <a:r>
                        <a:rPr lang="en-US" sz="2000" i="1" dirty="0">
                          <a:solidFill>
                            <a:schemeClr val="tx1"/>
                          </a:solidFill>
                        </a:rPr>
                        <a:t>x</a:t>
                      </a:r>
                      <a:r>
                        <a:rPr lang="en-US" sz="2000" dirty="0">
                          <a:solidFill>
                            <a:schemeClr val="tx1"/>
                          </a:solidFill>
                        </a:rPr>
                        <a:t>)</a:t>
                      </a:r>
                      <a:endParaRPr lang="en-GB" sz="2000" dirty="0">
                        <a:solidFill>
                          <a:schemeClr val="tx1"/>
                        </a:solidFill>
                      </a:endParaRPr>
                    </a:p>
                  </a:txBody>
                  <a:tcPr/>
                </a:tc>
                <a:extLst>
                  <a:ext uri="{0D108BD9-81ED-4DB2-BD59-A6C34878D82A}">
                    <a16:rowId xmlns:a16="http://schemas.microsoft.com/office/drawing/2014/main" val="1282454320"/>
                  </a:ext>
                </a:extLst>
              </a:tr>
              <a:tr h="370840">
                <a:tc>
                  <a:txBody>
                    <a:bodyPr/>
                    <a:lstStyle/>
                    <a:p>
                      <a:pPr algn="ctr"/>
                      <a:r>
                        <a:rPr lang="en-US" b="1" dirty="0"/>
                        <a:t>1</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3722850810"/>
                  </a:ext>
                </a:extLst>
              </a:tr>
              <a:tr h="370840">
                <a:tc>
                  <a:txBody>
                    <a:bodyPr/>
                    <a:lstStyle/>
                    <a:p>
                      <a:pPr algn="ctr"/>
                      <a:r>
                        <a:rPr lang="en-US" b="1" dirty="0"/>
                        <a:t>2</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1808248917"/>
                  </a:ext>
                </a:extLst>
              </a:tr>
              <a:tr h="370840">
                <a:tc>
                  <a:txBody>
                    <a:bodyPr/>
                    <a:lstStyle/>
                    <a:p>
                      <a:pPr algn="ctr"/>
                      <a:r>
                        <a:rPr lang="en-US" b="1" dirty="0"/>
                        <a:t>3</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3031666497"/>
                  </a:ext>
                </a:extLst>
              </a:tr>
              <a:tr h="370840">
                <a:tc>
                  <a:txBody>
                    <a:bodyPr/>
                    <a:lstStyle/>
                    <a:p>
                      <a:pPr algn="ctr"/>
                      <a:r>
                        <a:rPr lang="en-US" b="1" dirty="0"/>
                        <a:t>4</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2318807179"/>
                  </a:ext>
                </a:extLst>
              </a:tr>
              <a:tr h="370840">
                <a:tc>
                  <a:txBody>
                    <a:bodyPr/>
                    <a:lstStyle/>
                    <a:p>
                      <a:pPr algn="ctr"/>
                      <a:r>
                        <a:rPr lang="en-US" b="1" dirty="0"/>
                        <a:t>5</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152150063"/>
                  </a:ext>
                </a:extLst>
              </a:tr>
              <a:tr h="370840">
                <a:tc>
                  <a:txBody>
                    <a:bodyPr/>
                    <a:lstStyle/>
                    <a:p>
                      <a:pPr algn="ctr"/>
                      <a:r>
                        <a:rPr lang="en-US" b="1" dirty="0"/>
                        <a:t>6</a:t>
                      </a:r>
                      <a:endParaRPr lang="en-GB" b="1" dirty="0"/>
                    </a:p>
                  </a:txBody>
                  <a:tcPr/>
                </a:tc>
                <a:tc>
                  <a:txBody>
                    <a:bodyPr/>
                    <a:lstStyle/>
                    <a:p>
                      <a:pPr algn="ctr"/>
                      <a:r>
                        <a:rPr lang="en-US" dirty="0"/>
                        <a:t>1/6=0.166666667</a:t>
                      </a:r>
                      <a:endParaRPr lang="en-GB" dirty="0"/>
                    </a:p>
                  </a:txBody>
                  <a:tcPr/>
                </a:tc>
                <a:extLst>
                  <a:ext uri="{0D108BD9-81ED-4DB2-BD59-A6C34878D82A}">
                    <a16:rowId xmlns:a16="http://schemas.microsoft.com/office/drawing/2014/main" val="1333033246"/>
                  </a:ext>
                </a:extLst>
              </a:tr>
            </a:tbl>
          </a:graphicData>
        </a:graphic>
      </p:graphicFrame>
    </p:spTree>
    <p:extLst>
      <p:ext uri="{BB962C8B-B14F-4D97-AF65-F5344CB8AC3E}">
        <p14:creationId xmlns:p14="http://schemas.microsoft.com/office/powerpoint/2010/main" val="247433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3B82-4FFE-87E3-05C5-9572C7EC720D}"/>
              </a:ext>
            </a:extLst>
          </p:cNvPr>
          <p:cNvSpPr>
            <a:spLocks noGrp="1"/>
          </p:cNvSpPr>
          <p:nvPr>
            <p:ph type="title"/>
          </p:nvPr>
        </p:nvSpPr>
        <p:spPr/>
        <p:txBody>
          <a:bodyPr/>
          <a:lstStyle/>
          <a:p>
            <a:r>
              <a:rPr lang="en-US" b="1" dirty="0"/>
              <a:t>Probability Mass Function-PMF Notation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77F7F9-4EED-48A9-E708-EF59CFBD4D60}"/>
                  </a:ext>
                </a:extLst>
              </p:cNvPr>
              <p:cNvSpPr>
                <a:spLocks noGrp="1"/>
              </p:cNvSpPr>
              <p:nvPr>
                <p:ph idx="1"/>
              </p:nvPr>
            </p:nvSpPr>
            <p:spPr/>
            <p:txBody>
              <a:bodyPr>
                <a:normAutofit lnSpcReduction="10000"/>
              </a:bodyPr>
              <a:lstStyle/>
              <a:p>
                <a:pPr marL="0" indent="0">
                  <a:buNone/>
                </a:pPr>
                <a:r>
                  <a:rPr lang="en-US" sz="2000" dirty="0"/>
                  <a:t>A discrete random variable X with possible inputs </a:t>
                </a:r>
                <a:r>
                  <a:rPr lang="en-US" sz="2000" b="1" i="1" dirty="0">
                    <a:latin typeface="Times New Roman" panose="02020603050405020304" pitchFamily="18" charset="0"/>
                    <a:cs typeface="Times New Roman" panose="02020603050405020304" pitchFamily="18" charset="0"/>
                  </a:rPr>
                  <a:t>x</a:t>
                </a:r>
                <a:r>
                  <a:rPr lang="en-US" sz="1100" b="1" i="1" dirty="0">
                    <a:latin typeface="Times New Roman" panose="02020603050405020304" pitchFamily="18" charset="0"/>
                    <a:cs typeface="Times New Roman" panose="02020603050405020304" pitchFamily="18" charset="0"/>
                  </a:rPr>
                  <a:t>1</a:t>
                </a:r>
                <a:r>
                  <a:rPr lang="en-US" sz="2000" b="1" i="1" dirty="0">
                    <a:latin typeface="Times New Roman" panose="02020603050405020304" pitchFamily="18" charset="0"/>
                    <a:cs typeface="Times New Roman" panose="02020603050405020304" pitchFamily="18" charset="0"/>
                  </a:rPr>
                  <a:t> , x</a:t>
                </a:r>
                <a:r>
                  <a:rPr lang="en-US" sz="1200" b="1" i="1" dirty="0">
                    <a:latin typeface="Times New Roman" panose="02020603050405020304" pitchFamily="18" charset="0"/>
                    <a:cs typeface="Times New Roman" panose="02020603050405020304" pitchFamily="18" charset="0"/>
                  </a:rPr>
                  <a:t>2</a:t>
                </a:r>
                <a:r>
                  <a:rPr lang="en-US" sz="2000" b="1" i="1" dirty="0">
                    <a:latin typeface="Times New Roman" panose="02020603050405020304" pitchFamily="18" charset="0"/>
                    <a:cs typeface="Times New Roman" panose="02020603050405020304" pitchFamily="18" charset="0"/>
                  </a:rPr>
                  <a:t> ,…… </a:t>
                </a:r>
                <a:r>
                  <a:rPr lang="en-US" sz="2000" b="1" i="1" dirty="0" err="1">
                    <a:latin typeface="Times New Roman" panose="02020603050405020304" pitchFamily="18" charset="0"/>
                    <a:cs typeface="Times New Roman" panose="02020603050405020304" pitchFamily="18" charset="0"/>
                  </a:rPr>
                  <a:t>x</a:t>
                </a:r>
                <a:r>
                  <a:rPr lang="en-US" sz="1400" b="1" i="1" dirty="0" err="1">
                    <a:latin typeface="Times New Roman" panose="02020603050405020304" pitchFamily="18" charset="0"/>
                    <a:cs typeface="Times New Roman" panose="02020603050405020304" pitchFamily="18" charset="0"/>
                  </a:rPr>
                  <a:t>n</a:t>
                </a:r>
                <a:r>
                  <a:rPr lang="en-US" sz="2000" dirty="0"/>
                  <a:t>, a probability mass function  </a:t>
                </a:r>
                <a:r>
                  <a:rPr lang="en-US" sz="2000" b="1" i="1" dirty="0">
                    <a:latin typeface="Times New Roman" panose="02020603050405020304" pitchFamily="18" charset="0"/>
                    <a:cs typeface="Times New Roman" panose="02020603050405020304" pitchFamily="18" charset="0"/>
                  </a:rPr>
                  <a:t>f(x</a:t>
                </a:r>
                <a:r>
                  <a:rPr lang="en-US" sz="1400" b="1" i="1" dirty="0">
                    <a:latin typeface="Times New Roman" panose="02020603050405020304" pitchFamily="18" charset="0"/>
                    <a:cs typeface="Times New Roman" panose="02020603050405020304" pitchFamily="18" charset="0"/>
                  </a:rPr>
                  <a:t>i</a:t>
                </a:r>
                <a:r>
                  <a:rPr lang="en-US" sz="2000" b="1" i="1" dirty="0">
                    <a:latin typeface="Times New Roman" panose="02020603050405020304" pitchFamily="18" charset="0"/>
                    <a:cs typeface="Times New Roman" panose="02020603050405020304" pitchFamily="18" charset="0"/>
                  </a:rPr>
                  <a:t>) </a:t>
                </a:r>
                <a:r>
                  <a:rPr lang="en-US" sz="2000" dirty="0"/>
                  <a:t>is a function such that, </a:t>
                </a:r>
              </a:p>
              <a:p>
                <a:pPr lvl="3"/>
                <a14:m>
                  <m:oMath xmlns:m="http://schemas.openxmlformats.org/officeDocument/2006/math">
                    <m:sSub>
                      <m:sSubPr>
                        <m:ctrlPr>
                          <a:rPr lang="en-GB" sz="2000" b="1" i="1">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latin typeface="Cambria Math" panose="02040503050406030204" pitchFamily="18" charset="0"/>
                            <a:ea typeface="Calibri" panose="020F0502020204030204" pitchFamily="34" charset="0"/>
                            <a:cs typeface="Times New Roman" panose="02020603050405020304" pitchFamily="18" charset="0"/>
                          </a:rPr>
                          <m:t>𝒇</m:t>
                        </m:r>
                        <m:r>
                          <a:rPr lang="en-US" sz="2000" b="1" i="1">
                            <a:latin typeface="Cambria Math" panose="02040503050406030204" pitchFamily="18" charset="0"/>
                            <a:ea typeface="Calibri" panose="020F0502020204030204" pitchFamily="34" charset="0"/>
                            <a:cs typeface="Times New Roman" panose="02020603050405020304" pitchFamily="18" charset="0"/>
                          </a:rPr>
                          <m:t>(</m:t>
                        </m:r>
                        <m:r>
                          <a:rPr lang="en-GB" sz="2000" b="1" i="1">
                            <a:latin typeface="Cambria Math" panose="02040503050406030204" pitchFamily="18" charset="0"/>
                            <a:ea typeface="Calibri" panose="020F0502020204030204" pitchFamily="34" charset="0"/>
                            <a:cs typeface="Times New Roman" panose="02020603050405020304" pitchFamily="18" charset="0"/>
                          </a:rPr>
                          <m:t>𝒙</m:t>
                        </m:r>
                      </m:e>
                      <m:sub>
                        <m:r>
                          <a:rPr lang="en-GB" sz="2000" b="1" i="1">
                            <a:latin typeface="Cambria Math" panose="02040503050406030204" pitchFamily="18" charset="0"/>
                            <a:ea typeface="Calibri" panose="020F0502020204030204" pitchFamily="34" charset="0"/>
                            <a:cs typeface="Times New Roman" panose="02020603050405020304" pitchFamily="18" charset="0"/>
                          </a:rPr>
                          <m:t>𝒊</m:t>
                        </m:r>
                      </m:sub>
                    </m:sSub>
                    <m:r>
                      <m:rPr>
                        <m:nor/>
                      </m:rPr>
                      <a:rPr lang="en-GB" sz="2000" b="1" dirty="0">
                        <a:latin typeface="Calibri" panose="020F0502020204030204" pitchFamily="34" charset="0"/>
                        <a:ea typeface="Calibri" panose="020F0502020204030204" pitchFamily="34" charset="0"/>
                        <a:cs typeface="Times New Roman" panose="02020603050405020304" pitchFamily="18" charset="0"/>
                      </a:rPr>
                      <m:t>)</m:t>
                    </m:r>
                  </m:oMath>
                </a14:m>
                <a:r>
                  <a:rPr lang="en-US" sz="2000" b="1" i="1" dirty="0"/>
                  <a:t>&gt;</a:t>
                </a:r>
                <a:r>
                  <a:rPr lang="en-US" sz="2000" b="1" dirty="0">
                    <a:ea typeface="Calibri" panose="020F0502020204030204" pitchFamily="34" charset="0"/>
                    <a:cs typeface="Times New Roman" panose="02020603050405020304" pitchFamily="18" charset="0"/>
                  </a:rPr>
                  <a:t> </a:t>
                </a:r>
                <a14:m>
                  <m:oMath xmlns:m="http://schemas.openxmlformats.org/officeDocument/2006/math">
                    <m:r>
                      <a:rPr lang="en-US" sz="2000" b="1">
                        <a:latin typeface="Cambria Math" panose="02040503050406030204" pitchFamily="18" charset="0"/>
                        <a:ea typeface="Calibri" panose="020F0502020204030204" pitchFamily="34" charset="0"/>
                        <a:cs typeface="Times New Roman" panose="02020603050405020304" pitchFamily="18" charset="0"/>
                      </a:rPr>
                      <m:t>=</m:t>
                    </m:r>
                  </m:oMath>
                </a14:m>
                <a:r>
                  <a:rPr lang="en-US" sz="2000" b="1" i="1" dirty="0"/>
                  <a:t> 0</a:t>
                </a:r>
              </a:p>
              <a:p>
                <a:pPr lvl="3"/>
                <a14:m>
                  <m:oMath xmlns:m="http://schemas.openxmlformats.org/officeDocument/2006/math">
                    <m:nary>
                      <m:naryPr>
                        <m:chr m:val="∑"/>
                        <m:grow m:val="on"/>
                        <m:ctrlPr>
                          <a:rPr lang="en-GB" sz="2200" b="1" i="1">
                            <a:latin typeface="Cambria Math" panose="02040503050406030204" pitchFamily="18" charset="0"/>
                          </a:rPr>
                        </m:ctrlPr>
                      </m:naryPr>
                      <m:sub>
                        <m:r>
                          <a:rPr lang="en-GB" sz="2200" b="1" i="1">
                            <a:latin typeface="Cambria Math" panose="02040503050406030204" pitchFamily="18" charset="0"/>
                          </a:rPr>
                          <m:t>𝒊</m:t>
                        </m:r>
                        <m:r>
                          <a:rPr lang="en-GB" sz="2200" b="1" i="1">
                            <a:latin typeface="Cambria Math" panose="02040503050406030204" pitchFamily="18" charset="0"/>
                          </a:rPr>
                          <m:t>=</m:t>
                        </m:r>
                        <m:r>
                          <a:rPr lang="en-GB" sz="2200" b="1" i="1">
                            <a:latin typeface="Cambria Math" panose="02040503050406030204" pitchFamily="18" charset="0"/>
                          </a:rPr>
                          <m:t>𝟏</m:t>
                        </m:r>
                      </m:sub>
                      <m:sup>
                        <m:r>
                          <a:rPr lang="en-GB" sz="2200" b="1" i="1">
                            <a:latin typeface="Cambria Math" panose="02040503050406030204" pitchFamily="18" charset="0"/>
                          </a:rPr>
                          <m:t>𝒏</m:t>
                        </m:r>
                      </m:sup>
                      <m:e>
                        <m:r>
                          <a:rPr lang="en-GB" sz="2200" b="1" i="1">
                            <a:latin typeface="Cambria Math" panose="02040503050406030204" pitchFamily="18" charset="0"/>
                          </a:rPr>
                          <m:t>𝒇</m:t>
                        </m:r>
                        <m:r>
                          <a:rPr lang="en-GB" sz="2200" b="1">
                            <a:latin typeface="Cambria Math" panose="02040503050406030204" pitchFamily="18" charset="0"/>
                          </a:rPr>
                          <m:t> </m:t>
                        </m:r>
                        <m:d>
                          <m:dPr>
                            <m:ctrlPr>
                              <a:rPr lang="en-GB" sz="2200" b="1" i="1">
                                <a:latin typeface="Cambria Math" panose="02040503050406030204" pitchFamily="18" charset="0"/>
                              </a:rPr>
                            </m:ctrlPr>
                          </m:dPr>
                          <m:e>
                            <m:sSub>
                              <m:sSubPr>
                                <m:ctrlPr>
                                  <a:rPr lang="en-GB" sz="2200" b="1" i="1">
                                    <a:latin typeface="Cambria Math" panose="02040503050406030204" pitchFamily="18" charset="0"/>
                                  </a:rPr>
                                </m:ctrlPr>
                              </m:sSubPr>
                              <m:e>
                                <m:r>
                                  <a:rPr lang="en-GB" sz="2200" b="1" i="1">
                                    <a:latin typeface="Cambria Math" panose="02040503050406030204" pitchFamily="18" charset="0"/>
                                  </a:rPr>
                                  <m:t>𝒙</m:t>
                                </m:r>
                              </m:e>
                              <m:sub>
                                <m:r>
                                  <a:rPr lang="en-GB" sz="2200" b="1" i="1">
                                    <a:latin typeface="Cambria Math" panose="02040503050406030204" pitchFamily="18" charset="0"/>
                                  </a:rPr>
                                  <m:t>𝒊</m:t>
                                </m:r>
                              </m:sub>
                            </m:sSub>
                          </m:e>
                        </m:d>
                        <m:r>
                          <a:rPr lang="en-GB" sz="2200" b="1">
                            <a:latin typeface="Cambria Math" panose="02040503050406030204" pitchFamily="18" charset="0"/>
                          </a:rPr>
                          <m:t>=</m:t>
                        </m:r>
                        <m:r>
                          <a:rPr lang="en-GB" sz="2200" b="1" i="1">
                            <a:latin typeface="Cambria Math" panose="02040503050406030204" pitchFamily="18" charset="0"/>
                          </a:rPr>
                          <m:t>𝟏</m:t>
                        </m:r>
                      </m:e>
                    </m:nary>
                  </m:oMath>
                </a14:m>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lvl="3"/>
                <a14:m>
                  <m:oMath xmlns:m="http://schemas.openxmlformats.org/officeDocument/2006/math">
                    <m:sSub>
                      <m:sSubPr>
                        <m:ctrlPr>
                          <a:rPr lang="en-GB" sz="2000" b="1" i="1">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latin typeface="Cambria Math" panose="02040503050406030204" pitchFamily="18" charset="0"/>
                            <a:ea typeface="Calibri" panose="020F0502020204030204" pitchFamily="34" charset="0"/>
                            <a:cs typeface="Times New Roman" panose="02020603050405020304" pitchFamily="18" charset="0"/>
                          </a:rPr>
                          <m:t>𝒇</m:t>
                        </m:r>
                        <m:r>
                          <a:rPr lang="en-US" sz="2000" b="1" i="1">
                            <a:latin typeface="Cambria Math" panose="02040503050406030204" pitchFamily="18" charset="0"/>
                            <a:ea typeface="Calibri" panose="020F0502020204030204" pitchFamily="34" charset="0"/>
                            <a:cs typeface="Times New Roman" panose="02020603050405020304" pitchFamily="18" charset="0"/>
                          </a:rPr>
                          <m:t>(</m:t>
                        </m:r>
                        <m:r>
                          <a:rPr lang="en-GB" sz="2000" b="1" i="1">
                            <a:latin typeface="Cambria Math" panose="02040503050406030204" pitchFamily="18" charset="0"/>
                            <a:ea typeface="Calibri" panose="020F0502020204030204" pitchFamily="34" charset="0"/>
                            <a:cs typeface="Times New Roman" panose="02020603050405020304" pitchFamily="18" charset="0"/>
                          </a:rPr>
                          <m:t>𝒙</m:t>
                        </m:r>
                      </m:e>
                      <m:sub>
                        <m:r>
                          <a:rPr lang="en-GB" sz="2000"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GB" sz="2000" b="1" dirty="0">
                    <a:latin typeface="Calibri" panose="020F0502020204030204" pitchFamily="34" charset="0"/>
                    <a:ea typeface="Calibri" panose="020F0502020204030204" pitchFamily="34" charset="0"/>
                    <a:cs typeface="Times New Roman" panose="02020603050405020304" pitchFamily="18" charset="0"/>
                  </a:rPr>
                  <a:t>) = P (</a:t>
                </a:r>
                <a:r>
                  <a:rPr lang="en-GB" sz="2000" b="1" dirty="0">
                    <a:latin typeface="Times New Roman" panose="02020603050405020304" pitchFamily="18" charset="0"/>
                    <a:ea typeface="Calibri" panose="020F0502020204030204" pitchFamily="34" charset="0"/>
                    <a:cs typeface="Times New Roman" panose="02020603050405020304" pitchFamily="18" charset="0"/>
                  </a:rPr>
                  <a:t>X</a:t>
                </a:r>
                <a:r>
                  <a:rPr lang="en-GB" sz="2000" b="1"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000" b="1">
                        <a:latin typeface="Cambria Math" panose="02040503050406030204" pitchFamily="18" charset="0"/>
                        <a:ea typeface="Calibri" panose="020F0502020204030204" pitchFamily="34" charset="0"/>
                        <a:cs typeface="Times New Roman" panose="02020603050405020304" pitchFamily="18" charset="0"/>
                      </a:rPr>
                      <m:t>=</m:t>
                    </m:r>
                  </m:oMath>
                </a14:m>
                <a:r>
                  <a:rPr lang="en-GB" sz="2000" b="1"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GB" sz="2000" b="1" i="1">
                            <a:latin typeface="Cambria Math" panose="02040503050406030204" pitchFamily="18" charset="0"/>
                            <a:ea typeface="Calibri" panose="020F0502020204030204" pitchFamily="34" charset="0"/>
                            <a:cs typeface="Times New Roman" panose="02020603050405020304" pitchFamily="18" charset="0"/>
                          </a:rPr>
                        </m:ctrlPr>
                      </m:sSubPr>
                      <m:e>
                        <m:r>
                          <a:rPr lang="en-GB" sz="2000" b="1" i="1">
                            <a:latin typeface="Cambria Math" panose="02040503050406030204" pitchFamily="18" charset="0"/>
                            <a:ea typeface="Calibri" panose="020F0502020204030204" pitchFamily="34" charset="0"/>
                            <a:cs typeface="Times New Roman" panose="02020603050405020304" pitchFamily="18" charset="0"/>
                          </a:rPr>
                          <m:t>𝒙</m:t>
                        </m:r>
                      </m:e>
                      <m:sub>
                        <m:r>
                          <a:rPr lang="en-GB" sz="2000"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GB" sz="2000" b="1" dirty="0">
                    <a:latin typeface="Calibri" panose="020F0502020204030204" pitchFamily="34" charset="0"/>
                    <a:ea typeface="Calibri" panose="020F0502020204030204" pitchFamily="34" charset="0"/>
                    <a:cs typeface="Times New Roman" panose="02020603050405020304" pitchFamily="18" charset="0"/>
                  </a:rPr>
                  <a:t>)</a:t>
                </a:r>
                <a:endParaRPr lang="en-GB" sz="2000" b="1" i="1" dirty="0">
                  <a:latin typeface="Calibri" panose="020F0502020204030204" pitchFamily="34" charset="0"/>
                  <a:ea typeface="Calibri" panose="020F0502020204030204" pitchFamily="34" charset="0"/>
                  <a:cs typeface="Times New Roman" panose="02020603050405020304" pitchFamily="18" charset="0"/>
                </a:endParaRPr>
              </a:p>
              <a:p>
                <a:r>
                  <a:rPr lang="en-US" dirty="0"/>
                  <a:t>For our example of dice with six sides, we can now simulate it as:</a:t>
                </a:r>
              </a:p>
              <a:p>
                <a:r>
                  <a:rPr lang="en-US" dirty="0"/>
                  <a:t> </a:t>
                </a:r>
                <a:r>
                  <a:rPr lang="en-US" b="1" i="1" dirty="0">
                    <a:latin typeface="Times New Roman" panose="02020603050405020304" pitchFamily="18" charset="0"/>
                    <a:cs typeface="Times New Roman" panose="02020603050405020304" pitchFamily="18" charset="0"/>
                  </a:rPr>
                  <a:t>f(1)=</a:t>
                </a:r>
                <a:r>
                  <a:rPr lang="en-US" dirty="0"/>
                  <a:t> 0.166666667, </a:t>
                </a:r>
                <a:r>
                  <a:rPr lang="en-US" b="1" i="1" dirty="0">
                    <a:latin typeface="Times New Roman" panose="02020603050405020304" pitchFamily="18" charset="0"/>
                    <a:cs typeface="Times New Roman" panose="02020603050405020304" pitchFamily="18" charset="0"/>
                  </a:rPr>
                  <a:t>f(2)=</a:t>
                </a:r>
                <a:r>
                  <a:rPr lang="en-US" dirty="0"/>
                  <a:t> 0.166666667,…… </a:t>
                </a:r>
                <a:r>
                  <a:rPr lang="en-US" b="1" i="1" dirty="0">
                    <a:latin typeface="Times New Roman" panose="02020603050405020304" pitchFamily="18" charset="0"/>
                    <a:cs typeface="Times New Roman" panose="02020603050405020304" pitchFamily="18" charset="0"/>
                  </a:rPr>
                  <a:t>f(6)=</a:t>
                </a:r>
                <a:r>
                  <a:rPr lang="en-US" dirty="0"/>
                  <a:t> 0.166666667.</a:t>
                </a:r>
              </a:p>
              <a:p>
                <a:endParaRPr lang="en-US" dirty="0"/>
              </a:p>
              <a:p>
                <a:r>
                  <a:rPr lang="en-US" dirty="0"/>
                  <a:t>Hence, </a:t>
                </a:r>
              </a:p>
              <a:p>
                <a14:m>
                  <m:oMath xmlns:m="http://schemas.openxmlformats.org/officeDocument/2006/math">
                    <m:nary>
                      <m:naryPr>
                        <m:chr m:val="∑"/>
                        <m:grow m:val="on"/>
                        <m:ctrlPr>
                          <a:rPr lang="en-GB" b="1" i="1">
                            <a:latin typeface="Cambria Math" panose="02040503050406030204" pitchFamily="18" charset="0"/>
                          </a:rPr>
                        </m:ctrlPr>
                      </m:naryPr>
                      <m:sub>
                        <m:r>
                          <a:rPr lang="en-GB" b="1" i="1">
                            <a:latin typeface="Cambria Math" panose="02040503050406030204" pitchFamily="18" charset="0"/>
                          </a:rPr>
                          <m:t>𝒊</m:t>
                        </m:r>
                        <m:r>
                          <a:rPr lang="en-GB" b="1" i="1">
                            <a:latin typeface="Cambria Math" panose="02040503050406030204" pitchFamily="18" charset="0"/>
                          </a:rPr>
                          <m:t>=</m:t>
                        </m:r>
                        <m:r>
                          <a:rPr lang="en-GB" b="1" i="1">
                            <a:latin typeface="Cambria Math" panose="02040503050406030204" pitchFamily="18" charset="0"/>
                          </a:rPr>
                          <m:t>𝟏</m:t>
                        </m:r>
                      </m:sub>
                      <m:sup>
                        <m:r>
                          <a:rPr lang="en-GB" b="1" i="1">
                            <a:latin typeface="Cambria Math" panose="02040503050406030204" pitchFamily="18" charset="0"/>
                          </a:rPr>
                          <m:t>𝒏</m:t>
                        </m:r>
                      </m:sup>
                      <m:e>
                        <m:r>
                          <a:rPr lang="en-GB" b="1" i="1">
                            <a:latin typeface="Cambria Math" panose="02040503050406030204" pitchFamily="18" charset="0"/>
                          </a:rPr>
                          <m:t>𝒇</m:t>
                        </m:r>
                        <m:r>
                          <a:rPr lang="en-GB" b="1">
                            <a:latin typeface="Cambria Math" panose="02040503050406030204" pitchFamily="18" charset="0"/>
                          </a:rPr>
                          <m:t> </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𝒊</m:t>
                                </m:r>
                              </m:sub>
                            </m:sSub>
                          </m:e>
                        </m:d>
                        <m:r>
                          <a:rPr lang="en-GB" b="1">
                            <a:latin typeface="Cambria Math" panose="02040503050406030204" pitchFamily="18" charset="0"/>
                          </a:rPr>
                          <m:t>=</m:t>
                        </m:r>
                      </m:e>
                    </m:nary>
                    <m:r>
                      <m:rPr>
                        <m:nor/>
                      </m:rPr>
                      <a:rPr lang="en-US" dirty="0"/>
                      <m:t>0.166666667</m:t>
                    </m:r>
                  </m:oMath>
                </a14:m>
                <a:r>
                  <a:rPr lang="en-GB" dirty="0"/>
                  <a:t>+</a:t>
                </a:r>
                <a:r>
                  <a:rPr lang="en-US" dirty="0"/>
                  <a:t> 0.166666667+……+ 0.166666667 = 1</a:t>
                </a:r>
                <a:endParaRPr lang="en-GB" dirty="0"/>
              </a:p>
              <a:p>
                <a:endParaRPr lang="en-US" dirty="0"/>
              </a:p>
            </p:txBody>
          </p:sp>
        </mc:Choice>
        <mc:Fallback xmlns="">
          <p:sp>
            <p:nvSpPr>
              <p:cNvPr id="3" name="Content Placeholder 2">
                <a:extLst>
                  <a:ext uri="{FF2B5EF4-FFF2-40B4-BE49-F238E27FC236}">
                    <a16:creationId xmlns:a16="http://schemas.microsoft.com/office/drawing/2014/main" id="{F677F7F9-4EED-48A9-E708-EF59CFBD4D60}"/>
                  </a:ext>
                </a:extLst>
              </p:cNvPr>
              <p:cNvSpPr>
                <a:spLocks noGrp="1" noRot="1" noChangeAspect="1" noMove="1" noResize="1" noEditPoints="1" noAdjustHandles="1" noChangeArrowheads="1" noChangeShapeType="1" noTextEdit="1"/>
              </p:cNvSpPr>
              <p:nvPr>
                <p:ph idx="1"/>
              </p:nvPr>
            </p:nvSpPr>
            <p:spPr>
              <a:blipFill>
                <a:blip r:embed="rId2"/>
                <a:stretch>
                  <a:fillRect l="-737" t="-1303" b="-14007"/>
                </a:stretch>
              </a:blipFill>
            </p:spPr>
            <p:txBody>
              <a:bodyPr/>
              <a:lstStyle/>
              <a:p>
                <a:r>
                  <a:rPr lang="en-US">
                    <a:noFill/>
                  </a:rPr>
                  <a:t> </a:t>
                </a:r>
              </a:p>
            </p:txBody>
          </p:sp>
        </mc:Fallback>
      </mc:AlternateContent>
    </p:spTree>
    <p:extLst>
      <p:ext uri="{BB962C8B-B14F-4D97-AF65-F5344CB8AC3E}">
        <p14:creationId xmlns:p14="http://schemas.microsoft.com/office/powerpoint/2010/main" val="4564083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office theme</Template>
  <TotalTime>2477</TotalTime>
  <Words>1419</Words>
  <Application>Microsoft Macintosh PowerPoint</Application>
  <PresentationFormat>Widescreen</PresentationFormat>
  <Paragraphs>121</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Times New Roman</vt:lpstr>
      <vt:lpstr>Trebuchet MS</vt:lpstr>
      <vt:lpstr>Wingdings 3</vt:lpstr>
      <vt:lpstr>Facet</vt:lpstr>
      <vt:lpstr>Probability Function for Discrete Variables </vt:lpstr>
      <vt:lpstr>Discrete vs Continuous </vt:lpstr>
      <vt:lpstr>Types of Random Variables </vt:lpstr>
      <vt:lpstr>Discrete and Continuous Random Variables</vt:lpstr>
      <vt:lpstr>Probability Distribution</vt:lpstr>
      <vt:lpstr>Probability Distribution Functions</vt:lpstr>
      <vt:lpstr>Probability Mass Function-PMF (Discrete Variables)</vt:lpstr>
      <vt:lpstr>Probability Mass Function-PMF (Discrete Variables)</vt:lpstr>
      <vt:lpstr>Probability Mass Function-PMF Notation</vt:lpstr>
      <vt:lpstr>Probability Mass Function-PMF  Continued..</vt:lpstr>
      <vt:lpstr>Probability Mass Function continued </vt:lpstr>
      <vt:lpstr>Probability Mass Function Continued </vt:lpstr>
      <vt:lpstr>Worked Example </vt:lpstr>
      <vt:lpstr>Solution</vt:lpstr>
      <vt:lpstr>Characteristics of Random Variables</vt:lpstr>
      <vt:lpstr>Expectation </vt:lpstr>
      <vt:lpstr>Expectation-Example</vt:lpstr>
      <vt:lpstr>Variance and Standard Deviation  </vt:lpstr>
      <vt:lpstr>Example </vt:lpstr>
      <vt:lpstr>Example Continued </vt:lpstr>
      <vt:lpstr>Covariance and correlation </vt:lpstr>
      <vt:lpstr>Correlation </vt:lpstr>
      <vt:lpstr>Covariance and Correlation </vt:lpstr>
      <vt:lpstr>Families of Discrete Distributions </vt:lpstr>
      <vt:lpstr>Bernoulli Distribution </vt:lpstr>
      <vt:lpstr>Bernoulli Distribution continued </vt:lpstr>
      <vt:lpstr>Bernoulli Distribution Example</vt:lpstr>
      <vt:lpstr>Binomial Distribution </vt:lpstr>
      <vt:lpstr>Binomial Probability Mass Function </vt:lpstr>
      <vt:lpstr>Binomial Distribution continued </vt:lpstr>
      <vt:lpstr>Binomial Distribution Example</vt:lpstr>
      <vt:lpstr>Continued</vt:lpstr>
      <vt:lpstr>PowerPoint Presentation</vt:lpstr>
      <vt:lpstr>Geometric Distribution </vt:lpstr>
      <vt:lpstr>Examples</vt:lpstr>
      <vt:lpstr>Geometric Distribution Function</vt:lpstr>
      <vt:lpstr>Example</vt:lpstr>
      <vt:lpstr>Any questions?  Let’s move on to the worksheet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rabail qureshi</cp:lastModifiedBy>
  <cp:revision>32</cp:revision>
  <dcterms:created xsi:type="dcterms:W3CDTF">2022-06-27T21:10:38Z</dcterms:created>
  <dcterms:modified xsi:type="dcterms:W3CDTF">2022-09-15T10:42:55Z</dcterms:modified>
</cp:coreProperties>
</file>